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3"/>
  </p:notesMasterIdLst>
  <p:sldIdLst>
    <p:sldId id="256" r:id="rId2"/>
    <p:sldId id="257" r:id="rId3"/>
    <p:sldId id="260" r:id="rId4"/>
    <p:sldId id="259" r:id="rId5"/>
    <p:sldId id="258" r:id="rId6"/>
    <p:sldId id="263" r:id="rId7"/>
    <p:sldId id="264" r:id="rId8"/>
    <p:sldId id="286" r:id="rId9"/>
    <p:sldId id="287" r:id="rId10"/>
    <p:sldId id="288" r:id="rId11"/>
    <p:sldId id="289" r:id="rId12"/>
    <p:sldId id="291" r:id="rId13"/>
    <p:sldId id="266" r:id="rId14"/>
    <p:sldId id="290" r:id="rId15"/>
    <p:sldId id="292" r:id="rId16"/>
    <p:sldId id="293" r:id="rId17"/>
    <p:sldId id="294" r:id="rId18"/>
    <p:sldId id="295" r:id="rId19"/>
    <p:sldId id="296" r:id="rId20"/>
    <p:sldId id="297" r:id="rId21"/>
    <p:sldId id="261" r:id="rId22"/>
    <p:sldId id="298" r:id="rId23"/>
    <p:sldId id="299" r:id="rId24"/>
    <p:sldId id="300" r:id="rId25"/>
    <p:sldId id="301" r:id="rId26"/>
    <p:sldId id="302" r:id="rId27"/>
    <p:sldId id="303" r:id="rId28"/>
    <p:sldId id="304" r:id="rId29"/>
    <p:sldId id="305" r:id="rId30"/>
    <p:sldId id="306" r:id="rId31"/>
    <p:sldId id="307" r:id="rId32"/>
    <p:sldId id="308" r:id="rId33"/>
    <p:sldId id="309" r:id="rId34"/>
    <p:sldId id="310" r:id="rId35"/>
    <p:sldId id="311" r:id="rId36"/>
    <p:sldId id="312" r:id="rId37"/>
    <p:sldId id="313" r:id="rId38"/>
    <p:sldId id="314" r:id="rId39"/>
    <p:sldId id="316" r:id="rId40"/>
    <p:sldId id="317" r:id="rId41"/>
    <p:sldId id="318" r:id="rId42"/>
    <p:sldId id="262" r:id="rId43"/>
    <p:sldId id="320" r:id="rId44"/>
    <p:sldId id="321" r:id="rId45"/>
    <p:sldId id="325" r:id="rId46"/>
    <p:sldId id="322" r:id="rId47"/>
    <p:sldId id="323" r:id="rId48"/>
    <p:sldId id="324" r:id="rId49"/>
    <p:sldId id="326" r:id="rId50"/>
    <p:sldId id="319" r:id="rId51"/>
    <p:sldId id="327" r:id="rId52"/>
    <p:sldId id="328" r:id="rId53"/>
    <p:sldId id="329" r:id="rId54"/>
    <p:sldId id="332" r:id="rId55"/>
    <p:sldId id="330" r:id="rId56"/>
    <p:sldId id="331" r:id="rId57"/>
    <p:sldId id="333" r:id="rId58"/>
    <p:sldId id="334" r:id="rId59"/>
    <p:sldId id="335" r:id="rId60"/>
    <p:sldId id="336" r:id="rId61"/>
    <p:sldId id="337" r:id="rId62"/>
    <p:sldId id="338" r:id="rId63"/>
    <p:sldId id="339" r:id="rId64"/>
    <p:sldId id="340" r:id="rId65"/>
    <p:sldId id="341" r:id="rId66"/>
    <p:sldId id="342" r:id="rId67"/>
    <p:sldId id="343" r:id="rId68"/>
    <p:sldId id="344" r:id="rId69"/>
    <p:sldId id="345" r:id="rId70"/>
    <p:sldId id="346" r:id="rId71"/>
    <p:sldId id="347" r:id="rId72"/>
    <p:sldId id="348" r:id="rId73"/>
    <p:sldId id="349" r:id="rId74"/>
    <p:sldId id="350" r:id="rId75"/>
    <p:sldId id="351" r:id="rId76"/>
    <p:sldId id="281" r:id="rId77"/>
    <p:sldId id="352" r:id="rId78"/>
    <p:sldId id="278" r:id="rId79"/>
    <p:sldId id="279" r:id="rId80"/>
    <p:sldId id="353" r:id="rId81"/>
    <p:sldId id="315" r:id="rId8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6" d="100"/>
          <a:sy n="96" d="100"/>
        </p:scale>
        <p:origin x="612"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31EA1-E765-4EF8-8E8E-5F7A3F71FC47}" type="datetimeFigureOut">
              <a:rPr lang="es-ES" smtClean="0"/>
              <a:t>25/09/2025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CE8E46-B49C-415A-9ECE-EF40D1430FC3}" type="slidenum">
              <a:rPr lang="es-ES" smtClean="0"/>
              <a:t>‹Nº›</a:t>
            </a:fld>
            <a:endParaRPr lang="es-ES"/>
          </a:p>
        </p:txBody>
      </p:sp>
    </p:spTree>
    <p:extLst>
      <p:ext uri="{BB962C8B-B14F-4D97-AF65-F5344CB8AC3E}">
        <p14:creationId xmlns:p14="http://schemas.microsoft.com/office/powerpoint/2010/main" val="41321456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300fa51af02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g300fa51af0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00fa51af02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
        <p:nvSpPr>
          <p:cNvPr id="270" name="Google Shape;270;g300fa51af02_1_9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300fa51af02_1_9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ES"/>
              <a:t>76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d32cda4ca2_0_6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2d32cda4ca2_0_6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d32cda4ca2_0_6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2d32cda4ca2_0_6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s-E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6D52C-4D3A-E3A6-BFCE-E1BDC1886903}"/>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4D6D8EC4-8EE5-778B-50C3-752E5C56F4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DFF1DF64-58B7-8DAE-3101-C4AA58A76B3C}"/>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5" name="Marcador de pie de página 4">
            <a:extLst>
              <a:ext uri="{FF2B5EF4-FFF2-40B4-BE49-F238E27FC236}">
                <a16:creationId xmlns:a16="http://schemas.microsoft.com/office/drawing/2014/main" id="{8E36BD2F-C1B1-B3A5-347C-DF45DA33C8A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D717B53-B693-24F4-CC58-4597AED4341A}"/>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3486712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0A9B32-8F39-D21F-0646-40EB1816412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2E95E11-E8CD-5D7E-50FE-2DCC12225E79}"/>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90BC9B69-3F43-EAFC-18A2-260C80D68D67}"/>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5" name="Marcador de pie de página 4">
            <a:extLst>
              <a:ext uri="{FF2B5EF4-FFF2-40B4-BE49-F238E27FC236}">
                <a16:creationId xmlns:a16="http://schemas.microsoft.com/office/drawing/2014/main" id="{13946AFA-CF38-EA34-1E14-9BF6C4EA94F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57F6C5A0-90EE-8DE4-F851-9A6003831624}"/>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3808629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2162353-5B82-9704-45E4-9C051B041C92}"/>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C20478D8-0BA8-3E30-EE37-F82547EA057E}"/>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F192032F-E6C3-B6E5-DD16-F4CB8FF1EF5B}"/>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5" name="Marcador de pie de página 4">
            <a:extLst>
              <a:ext uri="{FF2B5EF4-FFF2-40B4-BE49-F238E27FC236}">
                <a16:creationId xmlns:a16="http://schemas.microsoft.com/office/drawing/2014/main" id="{CD8754ED-1A70-3C5B-82DA-08B93AC78B69}"/>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8ED0792-D67B-7BC3-0EF3-AFEDE4F27B89}"/>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1981716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1F158D-1293-8697-B824-5BC1ABB98EF6}"/>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43CA448-E4E7-AE8E-856D-15E325B20B44}"/>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43FAF9D-DE0A-F85E-FD01-9884F1B4576F}"/>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5" name="Marcador de pie de página 4">
            <a:extLst>
              <a:ext uri="{FF2B5EF4-FFF2-40B4-BE49-F238E27FC236}">
                <a16:creationId xmlns:a16="http://schemas.microsoft.com/office/drawing/2014/main" id="{228D44D5-4801-6254-0EAE-1B655CF1470C}"/>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3F5AB7A9-8C48-5DD1-54B8-66F41CC6B3EB}"/>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1407570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11BE92-45A9-382A-6D7E-AA430396171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B6C2D51-A689-0DFF-24FF-1D89C049348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6F1DD385-FBFD-8D38-3013-A3E4AB68E5D3}"/>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5" name="Marcador de pie de página 4">
            <a:extLst>
              <a:ext uri="{FF2B5EF4-FFF2-40B4-BE49-F238E27FC236}">
                <a16:creationId xmlns:a16="http://schemas.microsoft.com/office/drawing/2014/main" id="{002549F9-B1A3-C63C-2D98-3990FF3EDCB0}"/>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7278E90-A31C-82EA-DC86-B5108F430BE4}"/>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705260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5D1456-D9BB-8319-62F8-58508BE42D99}"/>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0C505C51-10A8-613B-DCB4-F85D8C95ECE6}"/>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9DCD7834-A2CC-1426-F986-7F8C9A8B9941}"/>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011E0A1F-9A4E-4C49-367B-1C2E734D998C}"/>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6" name="Marcador de pie de página 5">
            <a:extLst>
              <a:ext uri="{FF2B5EF4-FFF2-40B4-BE49-F238E27FC236}">
                <a16:creationId xmlns:a16="http://schemas.microsoft.com/office/drawing/2014/main" id="{B498943A-54C0-18A1-F604-C4464D23EF3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7D0A8C52-CDAF-F260-0389-BDD1FEF8520C}"/>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1394060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844A9-30EE-C3C9-7935-4CE4DC599465}"/>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D7DC6E1-D3D9-F741-4EBF-635A204AE9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7E987F0-2E51-C0E0-FCA8-71FDDB8CD6AF}"/>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05BBA0A0-432C-26CC-B154-9D02E7046B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3A6C9C1-F733-574B-9D03-5D345406E1B3}"/>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994E7200-F7D0-3664-FC3A-7B2646E2E453}"/>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8" name="Marcador de pie de página 7">
            <a:extLst>
              <a:ext uri="{FF2B5EF4-FFF2-40B4-BE49-F238E27FC236}">
                <a16:creationId xmlns:a16="http://schemas.microsoft.com/office/drawing/2014/main" id="{3D5AA6E9-875F-EFC5-DB8E-E920B77F6AF7}"/>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365F986C-A51C-2A70-EC04-C1664F4D1633}"/>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3388248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766A3-5E93-7ECD-FF2D-7600CD2E9A41}"/>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56300163-091B-1FDB-D981-F9DEF3513A78}"/>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4" name="Marcador de pie de página 3">
            <a:extLst>
              <a:ext uri="{FF2B5EF4-FFF2-40B4-BE49-F238E27FC236}">
                <a16:creationId xmlns:a16="http://schemas.microsoft.com/office/drawing/2014/main" id="{DF2D50A7-0A9F-F4F8-2791-75A76FC5E2A4}"/>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249C68E9-6BA8-E0E8-C184-9AE95B7D521E}"/>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120514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A61A601-0B26-A757-BECB-CD209317CB32}"/>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3" name="Marcador de pie de página 2">
            <a:extLst>
              <a:ext uri="{FF2B5EF4-FFF2-40B4-BE49-F238E27FC236}">
                <a16:creationId xmlns:a16="http://schemas.microsoft.com/office/drawing/2014/main" id="{BA17D6CD-45AC-106A-8D1F-D0056AFAE040}"/>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FB49E72F-D745-B9DE-955D-A1E964D421C5}"/>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143362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7D941B-2BBB-5087-F865-0475749AF73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CC078053-9180-740D-4190-36874C5514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9ED9DF93-8983-5A33-F001-C15451CC6C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D5B292-D664-9227-595F-B2D627A62157}"/>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6" name="Marcador de pie de página 5">
            <a:extLst>
              <a:ext uri="{FF2B5EF4-FFF2-40B4-BE49-F238E27FC236}">
                <a16:creationId xmlns:a16="http://schemas.microsoft.com/office/drawing/2014/main" id="{CE05BE9E-8D3F-6729-D758-FC587A02AD9D}"/>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C1C9DA40-A1D2-789D-A6DF-C7241A87E859}"/>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843922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733348-C5D1-2CC9-1B36-B55B6C17757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113BBCDA-F36B-1534-0B4A-943EDDFCF3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E787FF9-948E-21C4-8484-03B873C20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2E79DE1F-9AD7-BDEF-66A5-05B95B1CF214}"/>
              </a:ext>
            </a:extLst>
          </p:cNvPr>
          <p:cNvSpPr>
            <a:spLocks noGrp="1"/>
          </p:cNvSpPr>
          <p:nvPr>
            <p:ph type="dt" sz="half" idx="10"/>
          </p:nvPr>
        </p:nvSpPr>
        <p:spPr/>
        <p:txBody>
          <a:bodyPr/>
          <a:lstStyle/>
          <a:p>
            <a:fld id="{90E1DA88-C086-4157-8A83-DF7EB0070958}" type="datetimeFigureOut">
              <a:rPr lang="es-ES" smtClean="0"/>
              <a:t>25/09/2025</a:t>
            </a:fld>
            <a:endParaRPr lang="es-ES"/>
          </a:p>
        </p:txBody>
      </p:sp>
      <p:sp>
        <p:nvSpPr>
          <p:cNvPr id="6" name="Marcador de pie de página 5">
            <a:extLst>
              <a:ext uri="{FF2B5EF4-FFF2-40B4-BE49-F238E27FC236}">
                <a16:creationId xmlns:a16="http://schemas.microsoft.com/office/drawing/2014/main" id="{634005A1-CF6E-D057-4E93-9F6252FDC3C7}"/>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40A1AA7B-B1E0-B1C5-818B-4C8A3ECEB26B}"/>
              </a:ext>
            </a:extLst>
          </p:cNvPr>
          <p:cNvSpPr>
            <a:spLocks noGrp="1"/>
          </p:cNvSpPr>
          <p:nvPr>
            <p:ph type="sldNum" sz="quarter" idx="12"/>
          </p:nvPr>
        </p:nvSpPr>
        <p:spPr/>
        <p:txBody>
          <a:bodyPr/>
          <a:lstStyle/>
          <a:p>
            <a:fld id="{01DC3532-68DA-4C7C-A985-6E0F906ABFDC}" type="slidenum">
              <a:rPr lang="es-ES" smtClean="0"/>
              <a:t>‹Nº›</a:t>
            </a:fld>
            <a:endParaRPr lang="es-ES"/>
          </a:p>
        </p:txBody>
      </p:sp>
    </p:spTree>
    <p:extLst>
      <p:ext uri="{BB962C8B-B14F-4D97-AF65-F5344CB8AC3E}">
        <p14:creationId xmlns:p14="http://schemas.microsoft.com/office/powerpoint/2010/main" val="303741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9C90667B-CB60-8A07-500F-A3ECC780E2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3EC57B65-8AFD-BEE4-ADCF-5A8C95EAB3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884BAD7A-D91C-E8A3-92B5-5D966911E13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E1DA88-C086-4157-8A83-DF7EB0070958}" type="datetimeFigureOut">
              <a:rPr lang="es-ES" smtClean="0"/>
              <a:t>25/09/2025</a:t>
            </a:fld>
            <a:endParaRPr lang="es-ES"/>
          </a:p>
        </p:txBody>
      </p:sp>
      <p:sp>
        <p:nvSpPr>
          <p:cNvPr id="5" name="Marcador de pie de página 4">
            <a:extLst>
              <a:ext uri="{FF2B5EF4-FFF2-40B4-BE49-F238E27FC236}">
                <a16:creationId xmlns:a16="http://schemas.microsoft.com/office/drawing/2014/main" id="{066AF601-17E3-A7F3-BF4E-BA28A7E083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
          </a:p>
        </p:txBody>
      </p:sp>
      <p:sp>
        <p:nvSpPr>
          <p:cNvPr id="6" name="Marcador de número de diapositiva 5">
            <a:extLst>
              <a:ext uri="{FF2B5EF4-FFF2-40B4-BE49-F238E27FC236}">
                <a16:creationId xmlns:a16="http://schemas.microsoft.com/office/drawing/2014/main" id="{EAAF031A-52EE-BE60-E420-4C75D03FFC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1DC3532-68DA-4C7C-A985-6E0F906ABFDC}" type="slidenum">
              <a:rPr lang="es-ES" smtClean="0"/>
              <a:t>‹Nº›</a:t>
            </a:fld>
            <a:endParaRPr lang="es-ES"/>
          </a:p>
        </p:txBody>
      </p:sp>
    </p:spTree>
    <p:extLst>
      <p:ext uri="{BB962C8B-B14F-4D97-AF65-F5344CB8AC3E}">
        <p14:creationId xmlns:p14="http://schemas.microsoft.com/office/powerpoint/2010/main" val="31101572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esarrolloweb.com/articulos/1758.php"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menti.com/alsj84mrkh4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s.wikipedia.org/wiki/Interfaz_gr%C3%A1fica_de_usuario#Historia" TargetMode="External"/><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www.uxables.com/diseno-ux-ui/diseno-centrado-en-el-usuario-dcu-todas-las-claves-del-proceso/"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iso25000.com/index.php/normas-iso-25000/iso-25010"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hyperlink" Target="https://ecuador.unir.net/actualidad-unir/heuristicas-de-nielsen/" TargetMode="External"/><Relationship Id="rId5" Type="http://schemas.openxmlformats.org/officeDocument/2006/relationships/hyperlink" Target="https://www.uifrommars.com/10-reglas-heuristicas-como-aplicarlas/" TargetMode="External"/><Relationship Id="rId4" Type="http://schemas.openxmlformats.org/officeDocument/2006/relationships/hyperlink" Target="https://www.asilodigital.com/usabilidad-jakob-nielsen/"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www.linkedin.com/pulse/10-heur%C3%ADsticas-de-usabilidad-jakob-nielsen-posters-francisco-mujica-/" TargetMode="External"/><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hyperlink" Target="https://www.uifrommars.com/16-reglas-heuristicas-de-tognazzini-y-como-aplicarla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hyperlink" Target="https://www.w3.org/WAI/WCAG22/Understanding/intro#understanding-the-four-principles-of-accessibilit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es.wikipedia.org/wiki/Experimento_Mago_de_Oz" TargetMode="External"/><Relationship Id="rId2" Type="http://schemas.openxmlformats.org/officeDocument/2006/relationships/hyperlink" Target="https://blog.hubspot.es/website/como-ejecutar-una-prueba-ab" TargetMode="External"/><Relationship Id="rId1" Type="http://schemas.openxmlformats.org/officeDocument/2006/relationships/slideLayout" Target="../slideLayouts/slideLayout2.xml"/><Relationship Id="rId4" Type="http://schemas.openxmlformats.org/officeDocument/2006/relationships/hyperlink" Target="https://blog.hubspot.es/website/pruebas-usabilidad"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ebaim.org/standards/wcag/checklist" TargetMode="External"/><Relationship Id="rId2" Type="http://schemas.openxmlformats.org/officeDocument/2006/relationships/hyperlink" Target="http://open-indy.github.io/Koa11y/" TargetMode="External"/><Relationship Id="rId1" Type="http://schemas.openxmlformats.org/officeDocument/2006/relationships/slideLayout" Target="../slideLayouts/slideLayout2.xml"/><Relationship Id="rId5" Type="http://schemas.openxmlformats.org/officeDocument/2006/relationships/hyperlink" Target="https://adrianalonsodev.medium.com/accesibilidad-web-descubriendo-el-est%C3%A1ndar-wcag-2-1-2d8f378a102b" TargetMode="External"/><Relationship Id="rId4" Type="http://schemas.openxmlformats.org/officeDocument/2006/relationships/hyperlink" Target="https://www.w3.org/TR/mobile-accessibility-mapping/"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medium.com/startups-es/las-leyes-de-ux-con-casos-pr%C3%A1cticos-b838ddf7ff9b"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youtu.be/1E3jGwGcgg0?si=ykVxyftmkOx015c0&amp;t=119"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s.wikipedia.org/wiki/Interfaz"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littlebigdetails.com/" TargetMode="External"/><Relationship Id="rId2" Type="http://schemas.openxmlformats.org/officeDocument/2006/relationships/hyperlink" Target="https://cantunsee.space/"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unir.net/revista/marketing-comunicacion/diseno-centrado-usuario/"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iebschool.com/hub/lean-ux-que-es-principios-como-implementarlo-analitica-usabilidad/" TargetMode="External"/><Relationship Id="rId2" Type="http://schemas.openxmlformats.org/officeDocument/2006/relationships/hyperlink" Target="https://www.idento.es/blog/desarrollo-web/lean-ux-que-es/" TargetMode="Externa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hyperlink" Target="https://trazos.net/conoce-que-es-la-metodologia-lean-ux-y-sus-6-fase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hyperlink" Target="https://brandemia.org/teoria-del-color" TargetMode="External"/><Relationship Id="rId7" Type="http://schemas.openxmlformats.org/officeDocument/2006/relationships/hyperlink" Target="https://psicologiaymente.com/miscelanea/psicologia-color-significado" TargetMode="External"/><Relationship Id="rId2" Type="http://schemas.openxmlformats.org/officeDocument/2006/relationships/hyperlink" Target="https://informaticamaiti.wordpress.com/inicio/diseno-web/teoria-de-color/" TargetMode="External"/><Relationship Id="rId1" Type="http://schemas.openxmlformats.org/officeDocument/2006/relationships/slideLayout" Target="../slideLayouts/slideLayout2.xml"/><Relationship Id="rId6" Type="http://schemas.openxmlformats.org/officeDocument/2006/relationships/hyperlink" Target="https://www.softonic.com/articulos/los-colores-de-la-informatica" TargetMode="External"/><Relationship Id="rId5" Type="http://schemas.openxmlformats.org/officeDocument/2006/relationships/hyperlink" Target="http://s3.accesoperu.com/wp6/includes/htmlarea/mezclador/" TargetMode="External"/><Relationship Id="rId4" Type="http://schemas.openxmlformats.org/officeDocument/2006/relationships/hyperlink" Target="https://color.adobe.com/es/" TargetMode="External"/></Relationships>
</file>

<file path=ppt/slides/_rels/slide6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hyperlink" Target="https://es.wikipedia.org/wiki/Wikipedia:Manual_de_estilo" TargetMode="External"/><Relationship Id="rId2" Type="http://schemas.openxmlformats.org/officeDocument/2006/relationships/hyperlink" Target="https://dribbble.com/shots/24839685-Mose-Brand-Guidelines-style-guide-book-branding-deck-logo" TargetMode="Externa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youtu.be/1E3jGwGcgg0?si=v0JMwTDD-nt4i8Ay&amp;t=858"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torresburriel.com/weblog/wireframes-y-prototipos/" TargetMode="External"/><Relationship Id="rId2" Type="http://schemas.openxmlformats.org/officeDocument/2006/relationships/hyperlink" Target="https://www.sketch.com/blog/wireframe-vs-mockup-vs-prototype/" TargetMode="External"/><Relationship Id="rId1" Type="http://schemas.openxmlformats.org/officeDocument/2006/relationships/slideLayout" Target="../slideLayouts/slideLayout2.xml"/><Relationship Id="rId4" Type="http://schemas.openxmlformats.org/officeDocument/2006/relationships/hyperlink" Target="https://youtu.be/bPUDWYT9SDY" TargetMode="External"/></Relationships>
</file>

<file path=ppt/slides/_rels/slide76.xml.rels><?xml version="1.0" encoding="UTF-8" standalone="yes"?>
<Relationships xmlns="http://schemas.openxmlformats.org/package/2006/relationships"><Relationship Id="rId3" Type="http://schemas.openxmlformats.org/officeDocument/2006/relationships/hyperlink" Target="https://medium.com/@ro.arriazasilva/retos-r%C3%A1pidos-ux-be6dd311a416"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cisin.com/coffee-break/es/technology/uiux-design-v-s-frontend-development.htm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kinsta.com/es/blog/desarrollador-de-frontend/" TargetMode="External"/><Relationship Id="rId5" Type="http://schemas.openxmlformats.org/officeDocument/2006/relationships/hyperlink" Target="https://www.tokioschool.com/noticias/disenador-ux-ui/" TargetMode="External"/><Relationship Id="rId4" Type="http://schemas.openxmlformats.org/officeDocument/2006/relationships/hyperlink" Target="https://medium.com/@bfernandezpacheco/diferencias-entre-ui-ux-y-un-desarrollador-front-end-2271dac32036"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desarrolloweb.com/articulos/1758.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hyperlink" Target="https://www.figma.com/es-es/" TargetMode="External"/><Relationship Id="rId7" Type="http://schemas.openxmlformats.org/officeDocument/2006/relationships/hyperlink" Target="https://help.figma.com/hc/en-us/sections/23691657321239" TargetMode="External"/><Relationship Id="rId2" Type="http://schemas.openxmlformats.org/officeDocument/2006/relationships/hyperlink" Target="https://www.drawio.com/" TargetMode="External"/><Relationship Id="rId1" Type="http://schemas.openxmlformats.org/officeDocument/2006/relationships/slideLayout" Target="../slideLayouts/slideLayout2.xml"/><Relationship Id="rId6" Type="http://schemas.openxmlformats.org/officeDocument/2006/relationships/hyperlink" Target="https://shiftnudge.com/figma/" TargetMode="External"/><Relationship Id="rId5" Type="http://schemas.openxmlformats.org/officeDocument/2006/relationships/hyperlink" Target="https://www.youtube.com/watch?v=jy0IgvV42es" TargetMode="External"/><Relationship Id="rId4" Type="http://schemas.openxmlformats.org/officeDocument/2006/relationships/hyperlink" Target="https://www.youtube.com/watch?v=Smp-u-8ynbE"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esarrolloweb.com/articulos/1758.php"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987D5B-AB7F-5C7B-CAAF-D009601B27FE}"/>
              </a:ext>
            </a:extLst>
          </p:cNvPr>
          <p:cNvSpPr>
            <a:spLocks noGrp="1"/>
          </p:cNvSpPr>
          <p:nvPr>
            <p:ph type="ctrTitle"/>
          </p:nvPr>
        </p:nvSpPr>
        <p:spPr/>
        <p:txBody>
          <a:bodyPr/>
          <a:lstStyle/>
          <a:p>
            <a:r>
              <a:rPr lang="es-ES" b="1" dirty="0"/>
              <a:t>UD1. Introducción al diseño de interfaces de usuario</a:t>
            </a:r>
          </a:p>
        </p:txBody>
      </p:sp>
      <p:sp>
        <p:nvSpPr>
          <p:cNvPr id="3" name="Subtítulo 2">
            <a:extLst>
              <a:ext uri="{FF2B5EF4-FFF2-40B4-BE49-F238E27FC236}">
                <a16:creationId xmlns:a16="http://schemas.microsoft.com/office/drawing/2014/main" id="{ECA02006-3BAC-76C2-A191-927978116488}"/>
              </a:ext>
            </a:extLst>
          </p:cNvPr>
          <p:cNvSpPr>
            <a:spLocks noGrp="1"/>
          </p:cNvSpPr>
          <p:nvPr>
            <p:ph type="subTitle" idx="1"/>
          </p:nvPr>
        </p:nvSpPr>
        <p:spPr>
          <a:xfrm>
            <a:off x="1524000" y="3774563"/>
            <a:ext cx="9144000" cy="1655762"/>
          </a:xfrm>
        </p:spPr>
        <p:txBody>
          <a:bodyPr/>
          <a:lstStyle/>
          <a:p>
            <a:r>
              <a:rPr lang="es-ES" dirty="0"/>
              <a:t>Diseño de Interfaces – Desarrollo de aplicaciones multiplataforma</a:t>
            </a:r>
          </a:p>
          <a:p>
            <a:r>
              <a:rPr lang="es-ES" dirty="0"/>
              <a:t>José Luis Boa Salas</a:t>
            </a:r>
          </a:p>
        </p:txBody>
      </p:sp>
      <p:pic>
        <p:nvPicPr>
          <p:cNvPr id="4" name="Picture 6" descr="Oferta Educativa - IES Delgado Hernández">
            <a:extLst>
              <a:ext uri="{FF2B5EF4-FFF2-40B4-BE49-F238E27FC236}">
                <a16:creationId xmlns:a16="http://schemas.microsoft.com/office/drawing/2014/main" id="{DE3339BC-F4C1-DBDF-FD72-E8A5F7F2E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870" r="46943" b="21167"/>
          <a:stretch/>
        </p:blipFill>
        <p:spPr bwMode="auto">
          <a:xfrm>
            <a:off x="10009517" y="5361315"/>
            <a:ext cx="2021457" cy="126808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Texto&#10;&#10;El contenido generado por IA puede ser incorrecto.">
            <a:extLst>
              <a:ext uri="{FF2B5EF4-FFF2-40B4-BE49-F238E27FC236}">
                <a16:creationId xmlns:a16="http://schemas.microsoft.com/office/drawing/2014/main" id="{75F0014D-5872-FD1A-D70F-A06A616783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52" y="5057087"/>
            <a:ext cx="4564774" cy="1572311"/>
          </a:xfrm>
          <a:prstGeom prst="rect">
            <a:avLst/>
          </a:prstGeom>
        </p:spPr>
      </p:pic>
    </p:spTree>
    <p:extLst>
      <p:ext uri="{BB962C8B-B14F-4D97-AF65-F5344CB8AC3E}">
        <p14:creationId xmlns:p14="http://schemas.microsoft.com/office/powerpoint/2010/main" val="1391186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r" rtl="0">
              <a:lnSpc>
                <a:spcPct val="100000"/>
              </a:lnSpc>
              <a:spcBef>
                <a:spcPts val="1200"/>
              </a:spcBef>
              <a:spcAft>
                <a:spcPts val="1200"/>
              </a:spcAft>
              <a:buClr>
                <a:schemeClr val="dk1"/>
              </a:buClr>
              <a:buSzPts val="3200"/>
              <a:buFont typeface="Calibri"/>
              <a:buNone/>
            </a:pPr>
            <a:r>
              <a:rPr lang="es-ES" sz="3200" dirty="0"/>
              <a:t>Hansen(1971): Principios para el diseño de sistemas interactivos</a:t>
            </a:r>
            <a:br>
              <a:rPr lang="es-ES" sz="3200" dirty="0"/>
            </a:br>
            <a:r>
              <a:rPr lang="es-ES" sz="3200" dirty="0"/>
              <a:t>“</a:t>
            </a:r>
            <a:r>
              <a:rPr lang="es-ES" sz="3200" dirty="0" err="1"/>
              <a:t>User</a:t>
            </a:r>
            <a:r>
              <a:rPr lang="es-ES" sz="3200" dirty="0"/>
              <a:t> </a:t>
            </a:r>
            <a:r>
              <a:rPr lang="es-ES" sz="3200" dirty="0" err="1"/>
              <a:t>Engineering</a:t>
            </a:r>
            <a:r>
              <a:rPr lang="es-ES" sz="3200" dirty="0"/>
              <a:t> </a:t>
            </a:r>
            <a:r>
              <a:rPr lang="es-ES" sz="3200" dirty="0" err="1"/>
              <a:t>Principles</a:t>
            </a:r>
            <a:r>
              <a:rPr lang="es-ES" sz="3200" dirty="0"/>
              <a:t> </a:t>
            </a:r>
            <a:r>
              <a:rPr lang="es-ES" sz="3200" dirty="0" err="1"/>
              <a:t>for</a:t>
            </a:r>
            <a:r>
              <a:rPr lang="es-ES" sz="3200" dirty="0"/>
              <a:t> Interactive </a:t>
            </a:r>
            <a:r>
              <a:rPr lang="es-ES" sz="3200" dirty="0" err="1"/>
              <a:t>Systems</a:t>
            </a:r>
            <a:r>
              <a:rPr lang="es-ES" sz="3200" dirty="0"/>
              <a:t>”</a:t>
            </a:r>
            <a:endParaRPr dirty="0"/>
          </a:p>
        </p:txBody>
      </p:sp>
      <p:sp>
        <p:nvSpPr>
          <p:cNvPr id="334" name="Google Shape;334;p15"/>
          <p:cNvSpPr txBox="1">
            <a:spLocks noGrp="1"/>
          </p:cNvSpPr>
          <p:nvPr>
            <p:ph type="body" idx="1"/>
          </p:nvPr>
        </p:nvSpPr>
        <p:spPr>
          <a:xfrm>
            <a:off x="544749" y="1837426"/>
            <a:ext cx="10809051" cy="4339536"/>
          </a:xfrm>
          <a:prstGeom prst="rect">
            <a:avLst/>
          </a:prstGeom>
          <a:noFill/>
          <a:ln>
            <a:noFill/>
          </a:ln>
        </p:spPr>
        <p:txBody>
          <a:bodyPr spcFirstLastPara="1" wrap="square" lIns="91425" tIns="45700" rIns="91425" bIns="45700" anchor="t" anchorCtr="0">
            <a:normAutofit lnSpcReduction="10000"/>
          </a:bodyPr>
          <a:lstStyle/>
          <a:p>
            <a:pPr marL="514350" lvl="0" indent="-514350" algn="just" rtl="0">
              <a:lnSpc>
                <a:spcPct val="90000"/>
              </a:lnSpc>
              <a:spcBef>
                <a:spcPts val="0"/>
              </a:spcBef>
              <a:spcAft>
                <a:spcPts val="0"/>
              </a:spcAft>
              <a:buClr>
                <a:schemeClr val="accent1"/>
              </a:buClr>
              <a:buSzPct val="100000"/>
              <a:buFont typeface="Calibri"/>
              <a:buAutoNum type="arabicPeriod"/>
            </a:pPr>
            <a:r>
              <a:rPr lang="es-ES" sz="2400" dirty="0">
                <a:solidFill>
                  <a:schemeClr val="accent1"/>
                </a:solidFill>
              </a:rPr>
              <a:t>Conocer al usuario</a:t>
            </a:r>
            <a:endParaRPr sz="2400" dirty="0"/>
          </a:p>
          <a:p>
            <a:pPr marL="514350" lvl="0" indent="-514350" algn="just" rtl="0">
              <a:lnSpc>
                <a:spcPct val="90000"/>
              </a:lnSpc>
              <a:spcBef>
                <a:spcPts val="1000"/>
              </a:spcBef>
              <a:spcAft>
                <a:spcPts val="0"/>
              </a:spcAft>
              <a:buClr>
                <a:schemeClr val="accent1"/>
              </a:buClr>
              <a:buSzPct val="100000"/>
              <a:buFont typeface="Calibri"/>
              <a:buAutoNum type="arabicPeriod"/>
            </a:pPr>
            <a:r>
              <a:rPr lang="es-ES" sz="2400" dirty="0">
                <a:solidFill>
                  <a:schemeClr val="accent1"/>
                </a:solidFill>
              </a:rPr>
              <a:t>Minimizar la memorización, sustituyendo la entrada de datos por la selección de ítems, usando nombres en lugar de números, asegurándose un comportamiento predecible y proveyendo acceso rápido a información práctica del sistema.</a:t>
            </a:r>
            <a:endParaRPr sz="2400" dirty="0"/>
          </a:p>
          <a:p>
            <a:pPr marL="514350" lvl="0" indent="-514350" algn="just" rtl="0">
              <a:lnSpc>
                <a:spcPct val="90000"/>
              </a:lnSpc>
              <a:spcBef>
                <a:spcPts val="1000"/>
              </a:spcBef>
              <a:spcAft>
                <a:spcPts val="0"/>
              </a:spcAft>
              <a:buClr>
                <a:schemeClr val="accent1"/>
              </a:buClr>
              <a:buSzPct val="100000"/>
              <a:buFont typeface="Calibri"/>
              <a:buAutoNum type="arabicPeriod"/>
            </a:pPr>
            <a:r>
              <a:rPr lang="es-ES" sz="2400" dirty="0">
                <a:solidFill>
                  <a:schemeClr val="accent1"/>
                </a:solidFill>
              </a:rPr>
              <a:t>Optimizar las operaciones mediante la rápida ejecución de operaciones comunes, la consistencia de la interfaz y organizando y reorganizando la estructura de la información basándose en la observación del uso del sistema.</a:t>
            </a:r>
            <a:endParaRPr sz="2400" dirty="0"/>
          </a:p>
          <a:p>
            <a:pPr marL="514350" lvl="0" indent="-514350" algn="just" rtl="0">
              <a:lnSpc>
                <a:spcPct val="90000"/>
              </a:lnSpc>
              <a:spcBef>
                <a:spcPts val="1000"/>
              </a:spcBef>
              <a:spcAft>
                <a:spcPts val="0"/>
              </a:spcAft>
              <a:buClr>
                <a:schemeClr val="accent1"/>
              </a:buClr>
              <a:buSzPct val="100000"/>
              <a:buFont typeface="Calibri"/>
              <a:buAutoNum type="arabicPeriod"/>
            </a:pPr>
            <a:r>
              <a:rPr lang="es-ES" sz="2400" dirty="0">
                <a:solidFill>
                  <a:schemeClr val="accent1"/>
                </a:solidFill>
              </a:rPr>
              <a:t>Facilitar buenos mensajes de error, crear diseños que eviten los errores más comunes, haciendo posible deshacer acciones realizadas y garantizar la integridad del sistema en caso de un fallo de software o hardware.</a:t>
            </a:r>
            <a:endParaRPr sz="2400" dirty="0"/>
          </a:p>
        </p:txBody>
      </p:sp>
      <p:sp>
        <p:nvSpPr>
          <p:cNvPr id="336" name="Google Shape;336;p15"/>
          <p:cNvSpPr txBox="1"/>
          <p:nvPr/>
        </p:nvSpPr>
        <p:spPr>
          <a:xfrm>
            <a:off x="93973" y="6356350"/>
            <a:ext cx="3606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u="sng" dirty="0">
                <a:solidFill>
                  <a:schemeClr val="hlink"/>
                </a:solidFill>
                <a:latin typeface="Calibri"/>
                <a:ea typeface="Calibri"/>
                <a:cs typeface="Calibri"/>
                <a:sym typeface="Calibri"/>
                <a:hlinkClick r:id="rId3"/>
              </a:rPr>
              <a:t>https://desarrolloweb.com/articulos/1758.php</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a:xfrm>
            <a:off x="707366" y="365125"/>
            <a:ext cx="10808898" cy="1325563"/>
          </a:xfrm>
        </p:spPr>
        <p:txBody>
          <a:bodyPr/>
          <a:lstStyle/>
          <a:p>
            <a:pPr marL="0" indent="0">
              <a:buNone/>
            </a:pPr>
            <a:r>
              <a:rPr lang="es-ES" dirty="0"/>
              <a:t>¿Cómo sería la interfaz ideal? -&gt; lluvia de ideas</a:t>
            </a:r>
          </a:p>
        </p:txBody>
      </p:sp>
      <p:pic>
        <p:nvPicPr>
          <p:cNvPr id="3" name="Marcador de contenido 2">
            <a:extLst>
              <a:ext uri="{FF2B5EF4-FFF2-40B4-BE49-F238E27FC236}">
                <a16:creationId xmlns:a16="http://schemas.microsoft.com/office/drawing/2014/main" id="{1819CB3D-A4CC-BF2D-F190-234740AFA332}"/>
              </a:ext>
            </a:extLst>
          </p:cNvPr>
          <p:cNvPicPr>
            <a:picLocks noGrp="1" noChangeAspect="1"/>
          </p:cNvPicPr>
          <p:nvPr>
            <p:ph idx="1"/>
          </p:nvPr>
        </p:nvPicPr>
        <p:blipFill>
          <a:blip r:embed="rId2"/>
          <a:stretch>
            <a:fillRect/>
          </a:stretch>
        </p:blipFill>
        <p:spPr>
          <a:xfrm>
            <a:off x="2772890" y="1690688"/>
            <a:ext cx="6646220" cy="4351337"/>
          </a:xfrm>
        </p:spPr>
      </p:pic>
      <p:sp>
        <p:nvSpPr>
          <p:cNvPr id="7" name="CuadroTexto 6">
            <a:extLst>
              <a:ext uri="{FF2B5EF4-FFF2-40B4-BE49-F238E27FC236}">
                <a16:creationId xmlns:a16="http://schemas.microsoft.com/office/drawing/2014/main" id="{B3524CA0-5BA8-589A-A3B7-0344B9478843}"/>
              </a:ext>
            </a:extLst>
          </p:cNvPr>
          <p:cNvSpPr txBox="1"/>
          <p:nvPr/>
        </p:nvSpPr>
        <p:spPr>
          <a:xfrm>
            <a:off x="8557013" y="6308209"/>
            <a:ext cx="3634987" cy="369332"/>
          </a:xfrm>
          <a:prstGeom prst="rect">
            <a:avLst/>
          </a:prstGeom>
          <a:noFill/>
        </p:spPr>
        <p:txBody>
          <a:bodyPr wrap="square">
            <a:spAutoFit/>
          </a:bodyPr>
          <a:lstStyle/>
          <a:p>
            <a:r>
              <a:rPr lang="es-ES" dirty="0">
                <a:hlinkClick r:id="rId3"/>
              </a:rPr>
              <a:t>New </a:t>
            </a:r>
            <a:r>
              <a:rPr lang="es-ES" dirty="0" err="1">
                <a:hlinkClick r:id="rId3"/>
              </a:rPr>
              <a:t>presentation</a:t>
            </a:r>
            <a:r>
              <a:rPr lang="es-ES" dirty="0">
                <a:hlinkClick r:id="rId3"/>
              </a:rPr>
              <a:t> - </a:t>
            </a:r>
            <a:r>
              <a:rPr lang="es-ES" dirty="0" err="1">
                <a:hlinkClick r:id="rId3"/>
              </a:rPr>
              <a:t>Mentimeter</a:t>
            </a:r>
            <a:endParaRPr lang="es-ES" dirty="0"/>
          </a:p>
        </p:txBody>
      </p:sp>
    </p:spTree>
    <p:extLst>
      <p:ext uri="{BB962C8B-B14F-4D97-AF65-F5344CB8AC3E}">
        <p14:creationId xmlns:p14="http://schemas.microsoft.com/office/powerpoint/2010/main" val="3883621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a:xfrm>
            <a:off x="483300" y="365125"/>
            <a:ext cx="11032964" cy="1325563"/>
          </a:xfrm>
        </p:spPr>
        <p:txBody>
          <a:bodyPr/>
          <a:lstStyle/>
          <a:p>
            <a:pPr marL="0" indent="0" algn="just">
              <a:buNone/>
            </a:pPr>
            <a:r>
              <a:rPr lang="es-ES" dirty="0"/>
              <a:t>1.4.- Características y evolución de las interfaces</a:t>
            </a:r>
          </a:p>
        </p:txBody>
      </p:sp>
      <p:pic>
        <p:nvPicPr>
          <p:cNvPr id="4" name="Picture 2">
            <a:extLst>
              <a:ext uri="{FF2B5EF4-FFF2-40B4-BE49-F238E27FC236}">
                <a16:creationId xmlns:a16="http://schemas.microsoft.com/office/drawing/2014/main" id="{7AFD3972-DE4E-B5D1-2CFC-F9BC721BFA6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584126"/>
            <a:ext cx="5181600" cy="283433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160;g300fa51af02_0_115">
            <a:extLst>
              <a:ext uri="{FF2B5EF4-FFF2-40B4-BE49-F238E27FC236}">
                <a16:creationId xmlns:a16="http://schemas.microsoft.com/office/drawing/2014/main" id="{4D546E88-5105-9E2A-F1CD-11DAA82675EC}"/>
              </a:ext>
            </a:extLst>
          </p:cNvPr>
          <p:cNvSpPr txBox="1"/>
          <p:nvPr/>
        </p:nvSpPr>
        <p:spPr>
          <a:xfrm>
            <a:off x="483300" y="1845343"/>
            <a:ext cx="6003764" cy="4529578"/>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0"/>
              </a:spcAft>
              <a:buNone/>
            </a:pPr>
            <a:r>
              <a:rPr lang="es-ES" sz="1900" b="1" i="0" u="none" strike="noStrike" cap="none" dirty="0">
                <a:solidFill>
                  <a:srgbClr val="980000"/>
                </a:solidFill>
                <a:latin typeface="Roboto"/>
                <a:ea typeface="Roboto"/>
                <a:cs typeface="Roboto"/>
                <a:sym typeface="Roboto"/>
              </a:rPr>
              <a:t>Características</a:t>
            </a:r>
            <a:endParaRPr sz="1900" b="0" i="0" u="none" strike="noStrike" cap="none" dirty="0">
              <a:solidFill>
                <a:srgbClr val="000000"/>
              </a:solidFill>
              <a:latin typeface="Arial"/>
              <a:ea typeface="Arial"/>
              <a:cs typeface="Arial"/>
              <a:sym typeface="Arial"/>
            </a:endParaRPr>
          </a:p>
          <a:p>
            <a:pPr marL="609600" marR="0" lvl="0" indent="-425450" algn="l" rtl="0">
              <a:lnSpc>
                <a:spcPct val="115000"/>
              </a:lnSpc>
              <a:spcBef>
                <a:spcPts val="2100"/>
              </a:spcBef>
              <a:spcAft>
                <a:spcPts val="0"/>
              </a:spcAft>
              <a:buSzPts val="1900"/>
              <a:buFont typeface="Roboto"/>
              <a:buChar char="●"/>
            </a:pPr>
            <a:r>
              <a:rPr lang="es-ES" sz="1900" b="1" i="0" u="none" strike="noStrike" cap="none" dirty="0">
                <a:latin typeface="Roboto"/>
                <a:ea typeface="Roboto"/>
                <a:cs typeface="Roboto"/>
                <a:sym typeface="Roboto"/>
              </a:rPr>
              <a:t>Naturalidad</a:t>
            </a:r>
            <a:r>
              <a:rPr lang="es-ES" sz="1900" b="0" i="0" u="none" strike="noStrike" cap="none" dirty="0">
                <a:latin typeface="Roboto"/>
                <a:ea typeface="Roboto"/>
                <a:cs typeface="Roboto"/>
                <a:sym typeface="Roboto"/>
              </a:rPr>
              <a:t>.</a:t>
            </a:r>
            <a:endParaRPr sz="1900" b="0" i="0" u="none" strike="noStrike" cap="none" dirty="0">
              <a:latin typeface="Arial"/>
              <a:ea typeface="Arial"/>
              <a:cs typeface="Arial"/>
              <a:sym typeface="Arial"/>
            </a:endParaRPr>
          </a:p>
          <a:p>
            <a:pPr marL="1219200" marR="0" lvl="1" indent="-406400" algn="l" rtl="0">
              <a:lnSpc>
                <a:spcPct val="115000"/>
              </a:lnSpc>
              <a:spcBef>
                <a:spcPts val="0"/>
              </a:spcBef>
              <a:spcAft>
                <a:spcPts val="0"/>
              </a:spcAft>
              <a:buSzPts val="1600"/>
              <a:buFont typeface="Roboto"/>
              <a:buChar char="○"/>
            </a:pPr>
            <a:r>
              <a:rPr lang="es-ES" sz="1600" b="0" i="0" u="none" strike="noStrike" cap="none" dirty="0">
                <a:latin typeface="Roboto"/>
                <a:ea typeface="Roboto"/>
                <a:cs typeface="Roboto"/>
                <a:sym typeface="Roboto"/>
              </a:rPr>
              <a:t>Similar al sistema real que simula.</a:t>
            </a:r>
            <a:endParaRPr sz="1600" b="0" i="0" u="none" strike="noStrike" cap="none" dirty="0">
              <a:latin typeface="Arial"/>
              <a:ea typeface="Arial"/>
              <a:cs typeface="Arial"/>
              <a:sym typeface="Arial"/>
            </a:endParaRPr>
          </a:p>
          <a:p>
            <a:pPr marL="609600" marR="0" lvl="0" indent="-425450" algn="l" rtl="0">
              <a:lnSpc>
                <a:spcPct val="115000"/>
              </a:lnSpc>
              <a:spcBef>
                <a:spcPts val="0"/>
              </a:spcBef>
              <a:spcAft>
                <a:spcPts val="0"/>
              </a:spcAft>
              <a:buSzPts val="1900"/>
              <a:buFont typeface="Roboto"/>
              <a:buChar char="●"/>
            </a:pPr>
            <a:r>
              <a:rPr lang="es-ES" sz="1900" b="1" dirty="0">
                <a:latin typeface="Roboto"/>
                <a:ea typeface="Roboto"/>
                <a:cs typeface="Roboto"/>
                <a:sym typeface="Roboto"/>
              </a:rPr>
              <a:t>Usabilidad: </a:t>
            </a:r>
            <a:r>
              <a:rPr lang="es-ES" sz="1900" b="1" i="0" u="none" strike="noStrike" cap="none" dirty="0">
                <a:latin typeface="Roboto"/>
                <a:ea typeface="Roboto"/>
                <a:cs typeface="Roboto"/>
                <a:sym typeface="Roboto"/>
              </a:rPr>
              <a:t>Facilidad de aprendizaje y uso.</a:t>
            </a:r>
            <a:endParaRPr sz="1900" b="0" i="0" u="none" strike="noStrike" cap="none" dirty="0">
              <a:latin typeface="Arial"/>
              <a:ea typeface="Arial"/>
              <a:cs typeface="Arial"/>
              <a:sym typeface="Arial"/>
            </a:endParaRPr>
          </a:p>
          <a:p>
            <a:pPr marL="1219200" marR="0" lvl="1" indent="-406400" algn="l" rtl="0">
              <a:lnSpc>
                <a:spcPct val="115000"/>
              </a:lnSpc>
              <a:spcBef>
                <a:spcPts val="0"/>
              </a:spcBef>
              <a:spcAft>
                <a:spcPts val="0"/>
              </a:spcAft>
              <a:buSzPts val="1600"/>
              <a:buFont typeface="Roboto"/>
              <a:buChar char="○"/>
            </a:pPr>
            <a:r>
              <a:rPr lang="es-ES" sz="1600" b="0" i="0" u="none" strike="noStrike" cap="none" dirty="0">
                <a:latin typeface="Roboto"/>
                <a:ea typeface="Roboto"/>
                <a:cs typeface="Roboto"/>
                <a:sym typeface="Roboto"/>
              </a:rPr>
              <a:t>Sistemas de ayuda, perfiles de usuario, realimentación,...</a:t>
            </a:r>
            <a:endParaRPr sz="1600" b="0" i="0" u="none" strike="noStrike" cap="none" dirty="0">
              <a:latin typeface="Arial"/>
              <a:ea typeface="Arial"/>
              <a:cs typeface="Arial"/>
              <a:sym typeface="Arial"/>
            </a:endParaRPr>
          </a:p>
          <a:p>
            <a:pPr marL="609600" marR="0" lvl="0" indent="-425450" algn="l" rtl="0">
              <a:lnSpc>
                <a:spcPct val="115000"/>
              </a:lnSpc>
              <a:spcBef>
                <a:spcPts val="0"/>
              </a:spcBef>
              <a:spcAft>
                <a:spcPts val="0"/>
              </a:spcAft>
              <a:buSzPts val="1900"/>
              <a:buFont typeface="Roboto"/>
              <a:buChar char="●"/>
            </a:pPr>
            <a:r>
              <a:rPr lang="es-ES" sz="1900" b="1" i="0" u="none" strike="noStrike" cap="none" dirty="0">
                <a:latin typeface="Roboto"/>
                <a:ea typeface="Roboto"/>
                <a:cs typeface="Roboto"/>
                <a:sym typeface="Roboto"/>
              </a:rPr>
              <a:t>Consistencia</a:t>
            </a:r>
            <a:r>
              <a:rPr lang="es-ES" sz="1900" b="0" i="0" u="none" strike="noStrike" cap="none" dirty="0">
                <a:latin typeface="Roboto"/>
                <a:ea typeface="Roboto"/>
                <a:cs typeface="Roboto"/>
                <a:sym typeface="Roboto"/>
              </a:rPr>
              <a:t>.</a:t>
            </a:r>
            <a:endParaRPr sz="1900" b="0" i="0" u="none" strike="noStrike" cap="none" dirty="0">
              <a:latin typeface="Arial"/>
              <a:ea typeface="Arial"/>
              <a:cs typeface="Arial"/>
              <a:sym typeface="Arial"/>
            </a:endParaRPr>
          </a:p>
          <a:p>
            <a:pPr marL="1219200" marR="0" lvl="1" indent="-406400" algn="l" rtl="0">
              <a:lnSpc>
                <a:spcPct val="115000"/>
              </a:lnSpc>
              <a:spcBef>
                <a:spcPts val="0"/>
              </a:spcBef>
              <a:spcAft>
                <a:spcPts val="0"/>
              </a:spcAft>
              <a:buSzPts val="1600"/>
              <a:buFont typeface="Roboto"/>
              <a:buChar char="○"/>
            </a:pPr>
            <a:r>
              <a:rPr lang="es-ES" sz="1600" b="0" i="0" u="none" strike="noStrike" cap="none" dirty="0">
                <a:latin typeface="Roboto"/>
                <a:ea typeface="Roboto"/>
                <a:cs typeface="Roboto"/>
                <a:sym typeface="Roboto"/>
              </a:rPr>
              <a:t>Uniformidad en cuanto a estilo, vocabulario, modo de operación, diseño,...</a:t>
            </a:r>
            <a:endParaRPr sz="1600" b="0" i="0" u="none" strike="noStrike" cap="none" dirty="0">
              <a:latin typeface="Arial"/>
              <a:ea typeface="Arial"/>
              <a:cs typeface="Arial"/>
              <a:sym typeface="Arial"/>
            </a:endParaRPr>
          </a:p>
          <a:p>
            <a:pPr marL="0" marR="0" lvl="0" indent="0" algn="l" rtl="0">
              <a:lnSpc>
                <a:spcPct val="115000"/>
              </a:lnSpc>
              <a:spcBef>
                <a:spcPts val="2100"/>
              </a:spcBef>
              <a:spcAft>
                <a:spcPts val="0"/>
              </a:spcAft>
              <a:buNone/>
            </a:pPr>
            <a:r>
              <a:rPr lang="es-ES" sz="1900" b="1" i="0" u="none" strike="noStrike" cap="none" dirty="0">
                <a:solidFill>
                  <a:srgbClr val="980000"/>
                </a:solidFill>
                <a:latin typeface="Roboto"/>
                <a:ea typeface="Roboto"/>
                <a:cs typeface="Roboto"/>
                <a:sym typeface="Roboto"/>
              </a:rPr>
              <a:t>Evolución Histórica		             			    </a:t>
            </a:r>
            <a:r>
              <a:rPr lang="es-ES" sz="1900" b="0" i="0" u="sng" strike="noStrike" cap="none" dirty="0">
                <a:solidFill>
                  <a:schemeClr val="hlink"/>
                </a:solidFill>
                <a:latin typeface="Roboto"/>
                <a:ea typeface="Roboto"/>
                <a:cs typeface="Roboto"/>
                <a:sym typeface="Roboto"/>
                <a:hlinkClick r:id="rId3"/>
              </a:rPr>
              <a:t>Historia de las UI Wikipedia</a:t>
            </a:r>
            <a:endParaRPr sz="1900" b="0" i="0" u="none" strike="noStrike" cap="none" dirty="0">
              <a:solidFill>
                <a:srgbClr val="000000"/>
              </a:solidFill>
              <a:latin typeface="Arial"/>
              <a:ea typeface="Arial"/>
              <a:cs typeface="Arial"/>
              <a:sym typeface="Arial"/>
            </a:endParaRPr>
          </a:p>
          <a:p>
            <a:pPr marL="0" marR="0" lvl="0" indent="0" algn="l" rtl="0">
              <a:lnSpc>
                <a:spcPct val="115000"/>
              </a:lnSpc>
              <a:spcBef>
                <a:spcPts val="2100"/>
              </a:spcBef>
              <a:spcAft>
                <a:spcPts val="0"/>
              </a:spcAft>
              <a:buNone/>
            </a:pPr>
            <a:endParaRPr sz="1900" b="0" i="0" u="none" strike="noStrike" cap="none" dirty="0">
              <a:solidFill>
                <a:srgbClr val="000000"/>
              </a:solidFill>
              <a:latin typeface="Arial"/>
              <a:ea typeface="Arial"/>
              <a:cs typeface="Arial"/>
              <a:sym typeface="Arial"/>
            </a:endParaRPr>
          </a:p>
          <a:p>
            <a:pPr marL="0" marR="0" lvl="0" indent="0" algn="l" rtl="0">
              <a:lnSpc>
                <a:spcPct val="115000"/>
              </a:lnSpc>
              <a:spcBef>
                <a:spcPts val="2100"/>
              </a:spcBef>
              <a:spcAft>
                <a:spcPts val="0"/>
              </a:spcAft>
              <a:buNone/>
            </a:pPr>
            <a:endParaRPr sz="1900" b="0" i="0" u="none" strike="noStrike" cap="none" dirty="0">
              <a:solidFill>
                <a:srgbClr val="000000"/>
              </a:solidFill>
              <a:latin typeface="Arial"/>
              <a:ea typeface="Arial"/>
              <a:cs typeface="Arial"/>
              <a:sym typeface="Arial"/>
            </a:endParaRPr>
          </a:p>
          <a:p>
            <a:pPr marL="0" marR="0" lvl="0" indent="0" algn="l" rtl="0">
              <a:lnSpc>
                <a:spcPct val="115000"/>
              </a:lnSpc>
              <a:spcBef>
                <a:spcPts val="2100"/>
              </a:spcBef>
              <a:spcAft>
                <a:spcPts val="0"/>
              </a:spcAft>
              <a:buNone/>
            </a:pPr>
            <a:endParaRPr sz="19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12147966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300fa51af02_0_190"/>
          <p:cNvSpPr txBox="1"/>
          <p:nvPr/>
        </p:nvSpPr>
        <p:spPr>
          <a:xfrm>
            <a:off x="518675" y="296792"/>
            <a:ext cx="11290550" cy="1568313"/>
          </a:xfrm>
          <a:prstGeom prst="rect">
            <a:avLst/>
          </a:prstGeom>
          <a:noFill/>
          <a:ln>
            <a:noFill/>
          </a:ln>
        </p:spPr>
        <p:txBody>
          <a:bodyPr spcFirstLastPara="1" wrap="square" lIns="121900" tIns="121900" rIns="121900" bIns="121900" anchor="b" anchorCtr="0">
            <a:noAutofit/>
          </a:bodyPr>
          <a:lstStyle/>
          <a:p>
            <a:pPr marL="0" lvl="0" indent="0" algn="just" rtl="0">
              <a:spcBef>
                <a:spcPts val="0"/>
              </a:spcBef>
              <a:spcAft>
                <a:spcPts val="0"/>
              </a:spcAft>
              <a:buClr>
                <a:schemeClr val="dk1"/>
              </a:buClr>
              <a:buFont typeface="Arial"/>
              <a:buNone/>
            </a:pPr>
            <a:r>
              <a:rPr lang="es-ES" sz="4400" dirty="0">
                <a:solidFill>
                  <a:schemeClr val="dk1"/>
                </a:solidFill>
                <a:latin typeface="Roboto"/>
                <a:ea typeface="Roboto"/>
                <a:cs typeface="Roboto"/>
                <a:sym typeface="Roboto"/>
              </a:rPr>
              <a:t>1.4.- Características y evolución de las interfaces</a:t>
            </a:r>
            <a:endParaRPr lang="es-ES" sz="4400" b="0" i="0" u="none" strike="noStrike" cap="none" dirty="0">
              <a:solidFill>
                <a:srgbClr val="000000"/>
              </a:solidFill>
              <a:latin typeface="Arial"/>
              <a:ea typeface="Arial"/>
              <a:cs typeface="Arial"/>
              <a:sym typeface="Arial"/>
            </a:endParaRPr>
          </a:p>
        </p:txBody>
      </p:sp>
      <p:sp>
        <p:nvSpPr>
          <p:cNvPr id="167" name="Google Shape;167;g300fa51af02_0_190"/>
          <p:cNvSpPr txBox="1"/>
          <p:nvPr/>
        </p:nvSpPr>
        <p:spPr>
          <a:xfrm>
            <a:off x="5122825" y="1780311"/>
            <a:ext cx="6686400" cy="3933900"/>
          </a:xfrm>
          <a:prstGeom prst="rect">
            <a:avLst/>
          </a:prstGeom>
          <a:noFill/>
          <a:ln>
            <a:noFill/>
          </a:ln>
        </p:spPr>
        <p:txBody>
          <a:bodyPr spcFirstLastPara="1" wrap="square" lIns="121900" tIns="121900" rIns="121900" bIns="121900" anchor="t" anchorCtr="0">
            <a:noAutofit/>
          </a:bodyPr>
          <a:lstStyle/>
          <a:p>
            <a:pPr marL="609600" marR="0" lvl="0" indent="-425450" algn="just" rtl="0">
              <a:lnSpc>
                <a:spcPct val="115000"/>
              </a:lnSpc>
              <a:spcBef>
                <a:spcPts val="0"/>
              </a:spcBef>
              <a:spcAft>
                <a:spcPts val="0"/>
              </a:spcAft>
              <a:buClr>
                <a:schemeClr val="dk1"/>
              </a:buClr>
              <a:buSzPts val="1900"/>
              <a:buFont typeface="Roboto"/>
              <a:buChar char="●"/>
            </a:pPr>
            <a:r>
              <a:rPr lang="es-ES" sz="1900" b="0" i="0" u="none" strike="noStrike" cap="none" dirty="0">
                <a:solidFill>
                  <a:schemeClr val="dk1"/>
                </a:solidFill>
                <a:latin typeface="Roboto"/>
                <a:ea typeface="Roboto"/>
                <a:cs typeface="Roboto"/>
                <a:sym typeface="Roboto"/>
              </a:rPr>
              <a:t>Primera implantación </a:t>
            </a:r>
            <a:r>
              <a:rPr lang="es-ES" sz="1900" b="1" i="0" u="none" strike="noStrike" cap="none" dirty="0">
                <a:solidFill>
                  <a:srgbClr val="A61C00"/>
                </a:solidFill>
                <a:latin typeface="Roboto"/>
                <a:ea typeface="Roboto"/>
                <a:cs typeface="Roboto"/>
                <a:sym typeface="Roboto"/>
              </a:rPr>
              <a:t>Xerox</a:t>
            </a:r>
            <a:r>
              <a:rPr lang="es-ES" sz="1900" b="0" i="0" u="none" strike="noStrike" cap="none" dirty="0">
                <a:solidFill>
                  <a:srgbClr val="A61C00"/>
                </a:solidFill>
                <a:latin typeface="Roboto"/>
                <a:ea typeface="Roboto"/>
                <a:cs typeface="Roboto"/>
                <a:sym typeface="Roboto"/>
              </a:rPr>
              <a:t> </a:t>
            </a:r>
            <a:r>
              <a:rPr lang="es-ES" sz="1900" b="0" i="0" u="none" strike="noStrike" cap="none" dirty="0">
                <a:solidFill>
                  <a:schemeClr val="dk1"/>
                </a:solidFill>
                <a:latin typeface="Roboto"/>
                <a:ea typeface="Roboto"/>
                <a:cs typeface="Roboto"/>
                <a:sym typeface="Roboto"/>
              </a:rPr>
              <a:t>(1981), popularizadas por Apple. </a:t>
            </a:r>
            <a:endParaRPr sz="1900" b="0" i="0" u="none" strike="noStrike" cap="none" dirty="0">
              <a:solidFill>
                <a:schemeClr val="dk1"/>
              </a:solidFill>
              <a:latin typeface="Arial"/>
              <a:ea typeface="Arial"/>
              <a:cs typeface="Arial"/>
              <a:sym typeface="Arial"/>
            </a:endParaRPr>
          </a:p>
          <a:p>
            <a:pPr marL="609600" marR="0" lvl="0" indent="-425450" algn="just" rtl="0">
              <a:lnSpc>
                <a:spcPct val="115000"/>
              </a:lnSpc>
              <a:spcBef>
                <a:spcPts val="0"/>
              </a:spcBef>
              <a:spcAft>
                <a:spcPts val="0"/>
              </a:spcAft>
              <a:buClr>
                <a:schemeClr val="dk1"/>
              </a:buClr>
              <a:buSzPts val="1900"/>
              <a:buFont typeface="Roboto"/>
              <a:buChar char="●"/>
            </a:pPr>
            <a:r>
              <a:rPr lang="es-ES" sz="1900" b="0" i="0" u="none" strike="noStrike" cap="none" dirty="0">
                <a:solidFill>
                  <a:schemeClr val="dk1"/>
                </a:solidFill>
                <a:latin typeface="Roboto"/>
                <a:ea typeface="Roboto"/>
                <a:cs typeface="Roboto"/>
                <a:sym typeface="Roboto"/>
              </a:rPr>
              <a:t>Se basan en el concepto de </a:t>
            </a:r>
            <a:r>
              <a:rPr lang="es-ES" sz="1900" b="1" i="0" u="none" strike="noStrike" cap="none" dirty="0">
                <a:solidFill>
                  <a:srgbClr val="A61C00"/>
                </a:solidFill>
                <a:latin typeface="Roboto"/>
                <a:ea typeface="Roboto"/>
                <a:cs typeface="Roboto"/>
                <a:sym typeface="Roboto"/>
              </a:rPr>
              <a:t>WYSIWYG</a:t>
            </a:r>
            <a:r>
              <a:rPr lang="es-ES" sz="1900" b="0" i="0" u="none" strike="noStrike" cap="none" dirty="0">
                <a:solidFill>
                  <a:srgbClr val="A61C00"/>
                </a:solidFill>
                <a:latin typeface="Roboto"/>
                <a:ea typeface="Roboto"/>
                <a:cs typeface="Roboto"/>
                <a:sym typeface="Roboto"/>
              </a:rPr>
              <a:t> </a:t>
            </a:r>
            <a:r>
              <a:rPr lang="es-ES" sz="1900" b="0" i="0" u="none" strike="noStrike" cap="none" dirty="0">
                <a:solidFill>
                  <a:schemeClr val="dk1"/>
                </a:solidFill>
                <a:latin typeface="Roboto"/>
                <a:ea typeface="Roboto"/>
                <a:cs typeface="Roboto"/>
                <a:sym typeface="Roboto"/>
              </a:rPr>
              <a:t>(</a:t>
            </a:r>
            <a:r>
              <a:rPr lang="es-ES" sz="1900" b="0" i="0" u="none" strike="noStrike" cap="none" dirty="0" err="1">
                <a:solidFill>
                  <a:schemeClr val="dk1"/>
                </a:solidFill>
                <a:latin typeface="Roboto"/>
                <a:ea typeface="Roboto"/>
                <a:cs typeface="Roboto"/>
                <a:sym typeface="Roboto"/>
              </a:rPr>
              <a:t>What</a:t>
            </a:r>
            <a:r>
              <a:rPr lang="es-ES" sz="1900" b="0" i="0" u="none" strike="noStrike" cap="none" dirty="0">
                <a:solidFill>
                  <a:schemeClr val="dk1"/>
                </a:solidFill>
                <a:latin typeface="Roboto"/>
                <a:ea typeface="Roboto"/>
                <a:cs typeface="Roboto"/>
                <a:sym typeface="Roboto"/>
              </a:rPr>
              <a:t> </a:t>
            </a:r>
            <a:r>
              <a:rPr lang="es-ES" sz="1900" b="0" i="0" u="none" strike="noStrike" cap="none" dirty="0" err="1">
                <a:solidFill>
                  <a:schemeClr val="dk1"/>
                </a:solidFill>
                <a:latin typeface="Roboto"/>
                <a:ea typeface="Roboto"/>
                <a:cs typeface="Roboto"/>
                <a:sym typeface="Roboto"/>
              </a:rPr>
              <a:t>You</a:t>
            </a:r>
            <a:r>
              <a:rPr lang="es-ES" sz="1900" b="0" i="0" u="none" strike="noStrike" cap="none" dirty="0">
                <a:solidFill>
                  <a:schemeClr val="dk1"/>
                </a:solidFill>
                <a:latin typeface="Roboto"/>
                <a:ea typeface="Roboto"/>
                <a:cs typeface="Roboto"/>
                <a:sym typeface="Roboto"/>
              </a:rPr>
              <a:t> </a:t>
            </a:r>
            <a:r>
              <a:rPr lang="es-ES" sz="1900" b="0" i="0" u="none" strike="noStrike" cap="none" dirty="0" err="1">
                <a:solidFill>
                  <a:schemeClr val="dk1"/>
                </a:solidFill>
                <a:latin typeface="Roboto"/>
                <a:ea typeface="Roboto"/>
                <a:cs typeface="Roboto"/>
                <a:sym typeface="Roboto"/>
              </a:rPr>
              <a:t>See</a:t>
            </a:r>
            <a:r>
              <a:rPr lang="es-ES" sz="1900" b="0" i="0" u="none" strike="noStrike" cap="none" dirty="0">
                <a:solidFill>
                  <a:schemeClr val="dk1"/>
                </a:solidFill>
                <a:latin typeface="Roboto"/>
                <a:ea typeface="Roboto"/>
                <a:cs typeface="Roboto"/>
                <a:sym typeface="Roboto"/>
              </a:rPr>
              <a:t> </a:t>
            </a:r>
            <a:r>
              <a:rPr lang="es-ES" sz="1900" b="0" i="0" u="none" strike="noStrike" cap="none" dirty="0" err="1">
                <a:solidFill>
                  <a:schemeClr val="dk1"/>
                </a:solidFill>
                <a:latin typeface="Roboto"/>
                <a:ea typeface="Roboto"/>
                <a:cs typeface="Roboto"/>
                <a:sym typeface="Roboto"/>
              </a:rPr>
              <a:t>Is</a:t>
            </a:r>
            <a:r>
              <a:rPr lang="es-ES" sz="1900" b="0" i="0" u="none" strike="noStrike" cap="none" dirty="0">
                <a:solidFill>
                  <a:schemeClr val="dk1"/>
                </a:solidFill>
                <a:latin typeface="Roboto"/>
                <a:ea typeface="Roboto"/>
                <a:cs typeface="Roboto"/>
                <a:sym typeface="Roboto"/>
              </a:rPr>
              <a:t> </a:t>
            </a:r>
            <a:r>
              <a:rPr lang="es-ES" sz="1900" b="0" i="0" u="none" strike="noStrike" cap="none" dirty="0" err="1">
                <a:solidFill>
                  <a:schemeClr val="dk1"/>
                </a:solidFill>
                <a:latin typeface="Roboto"/>
                <a:ea typeface="Roboto"/>
                <a:cs typeface="Roboto"/>
                <a:sym typeface="Roboto"/>
              </a:rPr>
              <a:t>What</a:t>
            </a:r>
            <a:r>
              <a:rPr lang="es-ES" sz="1900" b="0" i="0" u="none" strike="noStrike" cap="none" dirty="0">
                <a:solidFill>
                  <a:schemeClr val="dk1"/>
                </a:solidFill>
                <a:latin typeface="Roboto"/>
                <a:ea typeface="Roboto"/>
                <a:cs typeface="Roboto"/>
                <a:sym typeface="Roboto"/>
              </a:rPr>
              <a:t> </a:t>
            </a:r>
            <a:r>
              <a:rPr lang="es-ES" sz="1900" b="0" i="0" u="none" strike="noStrike" cap="none" dirty="0" err="1">
                <a:solidFill>
                  <a:schemeClr val="dk1"/>
                </a:solidFill>
                <a:latin typeface="Roboto"/>
                <a:ea typeface="Roboto"/>
                <a:cs typeface="Roboto"/>
                <a:sym typeface="Roboto"/>
              </a:rPr>
              <a:t>You</a:t>
            </a:r>
            <a:r>
              <a:rPr lang="es-ES" sz="1900" b="0" i="0" u="none" strike="noStrike" cap="none" dirty="0">
                <a:solidFill>
                  <a:schemeClr val="dk1"/>
                </a:solidFill>
                <a:latin typeface="Roboto"/>
                <a:ea typeface="Roboto"/>
                <a:cs typeface="Roboto"/>
                <a:sym typeface="Roboto"/>
              </a:rPr>
              <a:t> </a:t>
            </a:r>
            <a:r>
              <a:rPr lang="es-ES" sz="1900" b="0" i="0" u="none" strike="noStrike" cap="none" dirty="0" err="1">
                <a:solidFill>
                  <a:schemeClr val="dk1"/>
                </a:solidFill>
                <a:latin typeface="Roboto"/>
                <a:ea typeface="Roboto"/>
                <a:cs typeface="Roboto"/>
                <a:sym typeface="Roboto"/>
              </a:rPr>
              <a:t>Get</a:t>
            </a:r>
            <a:r>
              <a:rPr lang="es-ES" sz="1900" b="0" i="0" u="none" strike="noStrike" cap="none" dirty="0">
                <a:solidFill>
                  <a:schemeClr val="dk1"/>
                </a:solidFill>
                <a:latin typeface="Roboto"/>
                <a:ea typeface="Roboto"/>
                <a:cs typeface="Roboto"/>
                <a:sym typeface="Roboto"/>
              </a:rPr>
              <a:t>)</a:t>
            </a:r>
            <a:endParaRPr sz="1900" b="0" i="0" u="none" strike="noStrike" cap="none" dirty="0">
              <a:solidFill>
                <a:schemeClr val="dk1"/>
              </a:solidFill>
              <a:latin typeface="Arial"/>
              <a:ea typeface="Arial"/>
              <a:cs typeface="Arial"/>
              <a:sym typeface="Arial"/>
            </a:endParaRPr>
          </a:p>
          <a:p>
            <a:pPr marL="609600" marR="0" lvl="0" indent="-425450" algn="just" rtl="0">
              <a:lnSpc>
                <a:spcPct val="115000"/>
              </a:lnSpc>
              <a:spcBef>
                <a:spcPts val="0"/>
              </a:spcBef>
              <a:spcAft>
                <a:spcPts val="0"/>
              </a:spcAft>
              <a:buClr>
                <a:schemeClr val="dk1"/>
              </a:buClr>
              <a:buSzPts val="1900"/>
              <a:buFont typeface="Roboto"/>
              <a:buChar char="●"/>
            </a:pPr>
            <a:r>
              <a:rPr lang="es-ES" sz="1900" b="0" i="0" u="none" strike="noStrike" cap="none" dirty="0">
                <a:solidFill>
                  <a:schemeClr val="dk1"/>
                </a:solidFill>
                <a:latin typeface="Roboto"/>
                <a:ea typeface="Roboto"/>
                <a:cs typeface="Roboto"/>
                <a:sym typeface="Roboto"/>
              </a:rPr>
              <a:t>Estilo </a:t>
            </a:r>
            <a:r>
              <a:rPr lang="es-ES" sz="1900" b="1" i="0" u="none" strike="noStrike" cap="none" dirty="0">
                <a:solidFill>
                  <a:srgbClr val="A61C00"/>
                </a:solidFill>
                <a:latin typeface="Roboto"/>
                <a:ea typeface="Roboto"/>
                <a:cs typeface="Roboto"/>
                <a:sym typeface="Roboto"/>
              </a:rPr>
              <a:t>objeto-acción</a:t>
            </a:r>
            <a:r>
              <a:rPr lang="es-ES" sz="1900" b="0" i="0" u="none" strike="noStrike" cap="none" dirty="0">
                <a:solidFill>
                  <a:schemeClr val="dk1"/>
                </a:solidFill>
                <a:latin typeface="Roboto"/>
                <a:ea typeface="Roboto"/>
                <a:cs typeface="Roboto"/>
                <a:sym typeface="Roboto"/>
              </a:rPr>
              <a:t>, en contraposición al de acción-objeto de los </a:t>
            </a:r>
            <a:r>
              <a:rPr lang="es-ES" sz="1900" b="1" i="0" u="none" strike="noStrike" cap="none" dirty="0">
                <a:solidFill>
                  <a:srgbClr val="A61C00"/>
                </a:solidFill>
                <a:latin typeface="Roboto"/>
                <a:ea typeface="Roboto"/>
                <a:cs typeface="Roboto"/>
                <a:sym typeface="Roboto"/>
              </a:rPr>
              <a:t>CUI</a:t>
            </a:r>
            <a:r>
              <a:rPr lang="es-ES" sz="1900" b="0" i="0" u="none" strike="noStrike" cap="none" dirty="0">
                <a:solidFill>
                  <a:srgbClr val="A61C00"/>
                </a:solidFill>
                <a:latin typeface="Roboto"/>
                <a:ea typeface="Roboto"/>
                <a:cs typeface="Roboto"/>
                <a:sym typeface="Roboto"/>
              </a:rPr>
              <a:t> </a:t>
            </a:r>
            <a:r>
              <a:rPr lang="es-ES" sz="1900" b="0" i="0" u="none" strike="noStrike" cap="none" dirty="0">
                <a:solidFill>
                  <a:schemeClr val="dk1"/>
                </a:solidFill>
                <a:latin typeface="Roboto"/>
                <a:ea typeface="Roboto"/>
                <a:cs typeface="Roboto"/>
                <a:sym typeface="Roboto"/>
              </a:rPr>
              <a:t>o las interfaces de menú. El usuario selecciona un objeto, y después la acción a realizar sobre dicho objeto. </a:t>
            </a:r>
            <a:endParaRPr sz="1900" b="0" i="0" u="none" strike="noStrike" cap="none" dirty="0">
              <a:solidFill>
                <a:schemeClr val="dk1"/>
              </a:solidFill>
              <a:latin typeface="Roboto"/>
              <a:ea typeface="Roboto"/>
              <a:cs typeface="Roboto"/>
              <a:sym typeface="Roboto"/>
            </a:endParaRPr>
          </a:p>
          <a:p>
            <a:pPr marL="609600" lvl="0" indent="-425450" algn="just" rtl="0">
              <a:lnSpc>
                <a:spcPct val="115000"/>
              </a:lnSpc>
              <a:spcBef>
                <a:spcPts val="0"/>
              </a:spcBef>
              <a:spcAft>
                <a:spcPts val="0"/>
              </a:spcAft>
              <a:buClr>
                <a:schemeClr val="dk1"/>
              </a:buClr>
              <a:buSzPts val="1900"/>
              <a:buFont typeface="Roboto"/>
              <a:buChar char="●"/>
            </a:pPr>
            <a:r>
              <a:rPr lang="es-ES" sz="1900" dirty="0">
                <a:solidFill>
                  <a:schemeClr val="dk1"/>
                </a:solidFill>
                <a:latin typeface="Roboto"/>
                <a:ea typeface="Roboto"/>
                <a:cs typeface="Roboto"/>
                <a:sym typeface="Roboto"/>
              </a:rPr>
              <a:t>Susan </a:t>
            </a:r>
            <a:r>
              <a:rPr lang="es-ES" sz="1900" dirty="0" err="1">
                <a:solidFill>
                  <a:schemeClr val="dk1"/>
                </a:solidFill>
                <a:latin typeface="Roboto"/>
                <a:ea typeface="Roboto"/>
                <a:cs typeface="Roboto"/>
                <a:sym typeface="Roboto"/>
              </a:rPr>
              <a:t>Kare</a:t>
            </a:r>
            <a:r>
              <a:rPr lang="es-ES" sz="1900" dirty="0">
                <a:solidFill>
                  <a:schemeClr val="dk1"/>
                </a:solidFill>
                <a:latin typeface="Roboto"/>
                <a:ea typeface="Roboto"/>
                <a:cs typeface="Roboto"/>
                <a:sym typeface="Roboto"/>
              </a:rPr>
              <a:t> primera diseñadora de GUI, creadora de los iconos de Macintosh en 1985.</a:t>
            </a:r>
          </a:p>
          <a:p>
            <a:pPr marL="609600" lvl="0" indent="-425450" algn="just" rtl="0">
              <a:lnSpc>
                <a:spcPct val="115000"/>
              </a:lnSpc>
              <a:spcBef>
                <a:spcPts val="0"/>
              </a:spcBef>
              <a:spcAft>
                <a:spcPts val="0"/>
              </a:spcAft>
              <a:buClr>
                <a:schemeClr val="dk1"/>
              </a:buClr>
              <a:buSzPts val="1900"/>
              <a:buFont typeface="Roboto"/>
              <a:buChar char="●"/>
            </a:pPr>
            <a:r>
              <a:rPr lang="es-ES" sz="1900" dirty="0">
                <a:solidFill>
                  <a:schemeClr val="dk1"/>
                </a:solidFill>
                <a:latin typeface="Roboto"/>
                <a:ea typeface="Roboto"/>
                <a:cs typeface="Roboto"/>
                <a:sym typeface="Roboto"/>
              </a:rPr>
              <a:t>….</a:t>
            </a:r>
            <a:endParaRPr sz="1900" dirty="0">
              <a:solidFill>
                <a:schemeClr val="dk1"/>
              </a:solidFill>
              <a:latin typeface="Roboto"/>
              <a:ea typeface="Roboto"/>
              <a:cs typeface="Roboto"/>
              <a:sym typeface="Roboto"/>
            </a:endParaRPr>
          </a:p>
          <a:p>
            <a:pPr marL="0" marR="0" lvl="0" indent="0" algn="l" rtl="0">
              <a:lnSpc>
                <a:spcPct val="115000"/>
              </a:lnSpc>
              <a:spcBef>
                <a:spcPts val="2100"/>
              </a:spcBef>
              <a:spcAft>
                <a:spcPts val="0"/>
              </a:spcAft>
              <a:buNone/>
            </a:pPr>
            <a:endParaRPr sz="1900" b="0" i="0" u="none" strike="noStrike" cap="none" dirty="0">
              <a:solidFill>
                <a:srgbClr val="000000"/>
              </a:solidFill>
              <a:latin typeface="Arial"/>
              <a:ea typeface="Arial"/>
              <a:cs typeface="Arial"/>
              <a:sym typeface="Arial"/>
            </a:endParaRPr>
          </a:p>
          <a:p>
            <a:pPr marL="0" marR="0" lvl="0" indent="0" algn="l" rtl="0">
              <a:lnSpc>
                <a:spcPct val="115000"/>
              </a:lnSpc>
              <a:spcBef>
                <a:spcPts val="2100"/>
              </a:spcBef>
              <a:spcAft>
                <a:spcPts val="0"/>
              </a:spcAft>
              <a:buNone/>
            </a:pPr>
            <a:endParaRPr sz="1900" b="0" i="0" u="none" strike="noStrike" cap="none" dirty="0">
              <a:solidFill>
                <a:srgbClr val="000000"/>
              </a:solidFill>
              <a:latin typeface="Arial"/>
              <a:ea typeface="Arial"/>
              <a:cs typeface="Arial"/>
              <a:sym typeface="Arial"/>
            </a:endParaRPr>
          </a:p>
        </p:txBody>
      </p:sp>
      <p:pic>
        <p:nvPicPr>
          <p:cNvPr id="168" name="Google Shape;168;g300fa51af02_0_190"/>
          <p:cNvPicPr preferRelativeResize="0"/>
          <p:nvPr/>
        </p:nvPicPr>
        <p:blipFill>
          <a:blip r:embed="rId3">
            <a:alphaModFix/>
          </a:blip>
          <a:stretch>
            <a:fillRect/>
          </a:stretch>
        </p:blipFill>
        <p:spPr>
          <a:xfrm>
            <a:off x="518675" y="2056924"/>
            <a:ext cx="2135803" cy="2346850"/>
          </a:xfrm>
          <a:prstGeom prst="rect">
            <a:avLst/>
          </a:prstGeom>
          <a:noFill/>
          <a:ln>
            <a:noFill/>
          </a:ln>
        </p:spPr>
      </p:pic>
      <p:pic>
        <p:nvPicPr>
          <p:cNvPr id="169" name="Google Shape;169;g300fa51af02_0_190"/>
          <p:cNvPicPr preferRelativeResize="0"/>
          <p:nvPr/>
        </p:nvPicPr>
        <p:blipFill rotWithShape="1">
          <a:blip r:embed="rId4">
            <a:alphaModFix/>
          </a:blip>
          <a:srcRect b="29178"/>
          <a:stretch/>
        </p:blipFill>
        <p:spPr>
          <a:xfrm>
            <a:off x="967695" y="4214358"/>
            <a:ext cx="4360025" cy="234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p:txBody>
          <a:bodyPr/>
          <a:lstStyle/>
          <a:p>
            <a:pPr marL="0" indent="0">
              <a:buNone/>
            </a:pPr>
            <a:r>
              <a:rPr lang="es-ES" dirty="0"/>
              <a:t>1.5.- Tipos de interfaces</a:t>
            </a:r>
          </a:p>
        </p:txBody>
      </p:sp>
      <p:sp>
        <p:nvSpPr>
          <p:cNvPr id="6" name="Marcador de contenido 5">
            <a:extLst>
              <a:ext uri="{FF2B5EF4-FFF2-40B4-BE49-F238E27FC236}">
                <a16:creationId xmlns:a16="http://schemas.microsoft.com/office/drawing/2014/main" id="{103C9E83-6D68-5C3F-8166-4431B027EF8B}"/>
              </a:ext>
            </a:extLst>
          </p:cNvPr>
          <p:cNvSpPr>
            <a:spLocks noGrp="1"/>
          </p:cNvSpPr>
          <p:nvPr>
            <p:ph idx="1"/>
          </p:nvPr>
        </p:nvSpPr>
        <p:spPr>
          <a:xfrm>
            <a:off x="838200" y="1621680"/>
            <a:ext cx="10515600" cy="4351338"/>
          </a:xfrm>
        </p:spPr>
        <p:txBody>
          <a:bodyPr>
            <a:normAutofit/>
          </a:bodyPr>
          <a:lstStyle/>
          <a:p>
            <a:pPr marL="0" indent="0" algn="just">
              <a:buNone/>
            </a:pPr>
            <a:r>
              <a:rPr lang="es-ES" sz="2400" b="0" i="0" u="none" strike="noStrike" baseline="0" dirty="0">
                <a:solidFill>
                  <a:srgbClr val="000000"/>
                </a:solidFill>
                <a:latin typeface="Aptos" panose="020B0004020202020204" pitchFamily="34" charset="0"/>
              </a:rPr>
              <a:t>Teniendo en cuenta la evaluación en el tiempo de las interfaces software de usuario, podemos distinguir tres grandes tipos de interfaces: CLI, GUI y NUI.</a:t>
            </a:r>
            <a:endParaRPr lang="es-ES" sz="2400" dirty="0"/>
          </a:p>
        </p:txBody>
      </p:sp>
      <p:pic>
        <p:nvPicPr>
          <p:cNvPr id="3" name="Google Shape;176;g300fa51af02_0_265">
            <a:extLst>
              <a:ext uri="{FF2B5EF4-FFF2-40B4-BE49-F238E27FC236}">
                <a16:creationId xmlns:a16="http://schemas.microsoft.com/office/drawing/2014/main" id="{AEC41FC8-7CC5-A4CD-4A5D-6D8F7C709228}"/>
              </a:ext>
            </a:extLst>
          </p:cNvPr>
          <p:cNvPicPr preferRelativeResize="0"/>
          <p:nvPr/>
        </p:nvPicPr>
        <p:blipFill>
          <a:blip r:embed="rId2">
            <a:alphaModFix/>
          </a:blip>
          <a:stretch>
            <a:fillRect/>
          </a:stretch>
        </p:blipFill>
        <p:spPr>
          <a:xfrm>
            <a:off x="1295813" y="2671322"/>
            <a:ext cx="9600373" cy="3301696"/>
          </a:xfrm>
          <a:prstGeom prst="rect">
            <a:avLst/>
          </a:prstGeom>
          <a:noFill/>
          <a:ln>
            <a:noFill/>
          </a:ln>
        </p:spPr>
      </p:pic>
    </p:spTree>
    <p:extLst>
      <p:ext uri="{BB962C8B-B14F-4D97-AF65-F5344CB8AC3E}">
        <p14:creationId xmlns:p14="http://schemas.microsoft.com/office/powerpoint/2010/main" val="4076108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a:xfrm>
            <a:off x="838200" y="166719"/>
            <a:ext cx="10515600" cy="1325563"/>
          </a:xfrm>
        </p:spPr>
        <p:txBody>
          <a:bodyPr/>
          <a:lstStyle/>
          <a:p>
            <a:pPr marL="0" indent="0">
              <a:buNone/>
            </a:pPr>
            <a:r>
              <a:rPr lang="es-ES" dirty="0"/>
              <a:t>1.5.- Tipos de interfaces: CLI</a:t>
            </a:r>
          </a:p>
        </p:txBody>
      </p:sp>
      <p:sp>
        <p:nvSpPr>
          <p:cNvPr id="6" name="Marcador de contenido 5">
            <a:extLst>
              <a:ext uri="{FF2B5EF4-FFF2-40B4-BE49-F238E27FC236}">
                <a16:creationId xmlns:a16="http://schemas.microsoft.com/office/drawing/2014/main" id="{103C9E83-6D68-5C3F-8166-4431B027EF8B}"/>
              </a:ext>
            </a:extLst>
          </p:cNvPr>
          <p:cNvSpPr>
            <a:spLocks noGrp="1"/>
          </p:cNvSpPr>
          <p:nvPr>
            <p:ph idx="1"/>
          </p:nvPr>
        </p:nvSpPr>
        <p:spPr>
          <a:xfrm>
            <a:off x="577970" y="1388853"/>
            <a:ext cx="11015932" cy="5104021"/>
          </a:xfrm>
        </p:spPr>
        <p:txBody>
          <a:bodyPr>
            <a:noAutofit/>
          </a:bodyPr>
          <a:lstStyle/>
          <a:p>
            <a:pPr marL="0" indent="0" algn="just">
              <a:buNone/>
            </a:pPr>
            <a:r>
              <a:rPr lang="es-ES" sz="2000" b="0" i="0" u="none" strike="noStrike" baseline="0" dirty="0">
                <a:solidFill>
                  <a:srgbClr val="000000"/>
                </a:solidFill>
                <a:latin typeface="Aptos" panose="020B0004020202020204" pitchFamily="34" charset="0"/>
              </a:rPr>
              <a:t>Las </a:t>
            </a:r>
            <a:r>
              <a:rPr lang="es-ES" sz="2000" b="1" i="0" u="none" strike="noStrike" baseline="0" dirty="0">
                <a:solidFill>
                  <a:srgbClr val="000000"/>
                </a:solidFill>
                <a:latin typeface="Aptos" panose="020B0004020202020204" pitchFamily="34" charset="0"/>
              </a:rPr>
              <a:t>interfaces tipo CLI </a:t>
            </a:r>
            <a:r>
              <a:rPr lang="es-ES" sz="2000" b="0" i="0" u="none" strike="noStrike" baseline="0" dirty="0">
                <a:solidFill>
                  <a:srgbClr val="000000"/>
                </a:solidFill>
                <a:latin typeface="Aptos" panose="020B0004020202020204" pitchFamily="34" charset="0"/>
              </a:rPr>
              <a:t>(del inglés, </a:t>
            </a:r>
            <a:r>
              <a:rPr lang="es-ES" sz="2000" b="1" i="0" u="none" strike="noStrike" baseline="0" dirty="0" err="1">
                <a:solidFill>
                  <a:srgbClr val="000000"/>
                </a:solidFill>
                <a:latin typeface="Aptos" panose="020B0004020202020204" pitchFamily="34" charset="0"/>
              </a:rPr>
              <a:t>Command</a:t>
            </a:r>
            <a:r>
              <a:rPr lang="es-ES" sz="2000" b="1" i="0" u="none" strike="noStrike" baseline="0" dirty="0">
                <a:solidFill>
                  <a:srgbClr val="000000"/>
                </a:solidFill>
                <a:latin typeface="Aptos" panose="020B0004020202020204" pitchFamily="34" charset="0"/>
              </a:rPr>
              <a:t> Line Interface</a:t>
            </a:r>
            <a:r>
              <a:rPr lang="es-ES" sz="2000" b="0" i="0" u="none" strike="noStrike" baseline="0" dirty="0">
                <a:solidFill>
                  <a:srgbClr val="000000"/>
                </a:solidFill>
                <a:latin typeface="Aptos" panose="020B0004020202020204" pitchFamily="34" charset="0"/>
              </a:rPr>
              <a:t>) o interfaces de línea de comandos son las primeras que surgieron, con el objetivo de que el usuario de un ordenador pudiera interactuar con el sistema operativo. Este tipo de interfaces se basa en la introducción de ordenes por medio de líneas de texto, e implica que el usuario conozca las reglas sintácticas para construir dichas órdenes. </a:t>
            </a:r>
          </a:p>
          <a:p>
            <a:pPr marL="0" indent="0" algn="just">
              <a:buNone/>
            </a:pPr>
            <a:r>
              <a:rPr lang="es-ES" sz="2000" b="0" i="0" u="none" strike="noStrike" baseline="0" dirty="0">
                <a:solidFill>
                  <a:srgbClr val="000000"/>
                </a:solidFill>
                <a:latin typeface="Aptos" panose="020B0004020202020204" pitchFamily="34" charset="0"/>
              </a:rPr>
              <a:t>En la actualidad siguen utilizándose interfaces tipo CLI en diferentes ámbitos. Y no solo para interactuar con los sistemas operativos, multitud de entornos y aplicaciones ofrecen la posibilidad al usuario de interactuar mediante ordenes de texto. La eficiencia que se consigue con este tipo de interfaces, junto con las posibilidades de automatización son algunas de las razones para que sigan teniendo vigencia. </a:t>
            </a:r>
          </a:p>
          <a:p>
            <a:pPr algn="just"/>
            <a:r>
              <a:rPr lang="es-ES" sz="2000" b="1" i="0" u="none" strike="noStrike" baseline="0" dirty="0">
                <a:solidFill>
                  <a:srgbClr val="000000"/>
                </a:solidFill>
                <a:latin typeface="Aptos" panose="020B0004020202020204" pitchFamily="34" charset="0"/>
              </a:rPr>
              <a:t>EJEMPLO</a:t>
            </a:r>
            <a:r>
              <a:rPr lang="es-ES" sz="2000" b="0" i="0" u="none" strike="noStrike" baseline="0" dirty="0">
                <a:solidFill>
                  <a:srgbClr val="000000"/>
                </a:solidFill>
                <a:latin typeface="Aptos" panose="020B0004020202020204" pitchFamily="34" charset="0"/>
              </a:rPr>
              <a:t>: Un ejemplo claro de uso actual de interfaces de tipo CLI es el gestor de versiones Git, utilizado en multitud de proyectos de desarrollo de software. A pesar de que existen distintas interfaces gráficas para Git, lo más habitual es utilizarlo por medio de comandos. </a:t>
            </a:r>
          </a:p>
          <a:p>
            <a:pPr algn="just"/>
            <a:r>
              <a:rPr lang="es-ES" sz="2000" b="1" i="0" u="none" strike="noStrike" baseline="0" dirty="0">
                <a:solidFill>
                  <a:srgbClr val="000000"/>
                </a:solidFill>
                <a:latin typeface="Aptos" panose="020B0004020202020204" pitchFamily="34" charset="0"/>
              </a:rPr>
              <a:t>NUBE</a:t>
            </a:r>
            <a:r>
              <a:rPr lang="es-ES" sz="2000" b="0" i="0" u="none" strike="noStrike" baseline="0" dirty="0">
                <a:solidFill>
                  <a:srgbClr val="000000"/>
                </a:solidFill>
                <a:latin typeface="Aptos" panose="020B0004020202020204" pitchFamily="34" charset="0"/>
              </a:rPr>
              <a:t>: La mayoría de plataformas de nube pública (como Amazon Web </a:t>
            </a:r>
            <a:r>
              <a:rPr lang="es-ES" sz="2000" b="0" i="0" u="none" strike="noStrike" baseline="0" dirty="0" err="1">
                <a:solidFill>
                  <a:srgbClr val="000000"/>
                </a:solidFill>
                <a:latin typeface="Aptos" panose="020B0004020202020204" pitchFamily="34" charset="0"/>
              </a:rPr>
              <a:t>Services</a:t>
            </a:r>
            <a:r>
              <a:rPr lang="es-ES" sz="2000" b="0" i="0" u="none" strike="noStrike" baseline="0" dirty="0">
                <a:solidFill>
                  <a:srgbClr val="000000"/>
                </a:solidFill>
                <a:latin typeface="Aptos" panose="020B0004020202020204" pitchFamily="34" charset="0"/>
              </a:rPr>
              <a:t>, Microsoft Azure o Google Cloud) ofrecen una interfaz de tipo CLI para crear y mantener la infraestructura de servicios en la nube. Esta posibilidad permite automatizar tareas relacionadas con la nube dentro de los procesos de despliegue de aplicaciones. </a:t>
            </a:r>
            <a:endParaRPr lang="es-ES" sz="2000" dirty="0"/>
          </a:p>
        </p:txBody>
      </p:sp>
    </p:spTree>
    <p:extLst>
      <p:ext uri="{BB962C8B-B14F-4D97-AF65-F5344CB8AC3E}">
        <p14:creationId xmlns:p14="http://schemas.microsoft.com/office/powerpoint/2010/main" val="2364757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a:xfrm>
            <a:off x="838200" y="89080"/>
            <a:ext cx="10515600" cy="1325563"/>
          </a:xfrm>
        </p:spPr>
        <p:txBody>
          <a:bodyPr/>
          <a:lstStyle/>
          <a:p>
            <a:pPr marL="0" indent="0">
              <a:buNone/>
            </a:pPr>
            <a:r>
              <a:rPr lang="es-ES" dirty="0"/>
              <a:t>1.5.- Tipos de interfaces: GUI</a:t>
            </a:r>
          </a:p>
        </p:txBody>
      </p:sp>
      <p:sp>
        <p:nvSpPr>
          <p:cNvPr id="6" name="Marcador de contenido 5">
            <a:extLst>
              <a:ext uri="{FF2B5EF4-FFF2-40B4-BE49-F238E27FC236}">
                <a16:creationId xmlns:a16="http://schemas.microsoft.com/office/drawing/2014/main" id="{103C9E83-6D68-5C3F-8166-4431B027EF8B}"/>
              </a:ext>
            </a:extLst>
          </p:cNvPr>
          <p:cNvSpPr>
            <a:spLocks noGrp="1"/>
          </p:cNvSpPr>
          <p:nvPr>
            <p:ph idx="1"/>
          </p:nvPr>
        </p:nvSpPr>
        <p:spPr>
          <a:xfrm>
            <a:off x="838200" y="1621679"/>
            <a:ext cx="10515600" cy="4871195"/>
          </a:xfrm>
        </p:spPr>
        <p:txBody>
          <a:bodyPr>
            <a:noAutofit/>
          </a:bodyPr>
          <a:lstStyle/>
          <a:p>
            <a:pPr marL="0" indent="0" algn="just">
              <a:buNone/>
            </a:pPr>
            <a:r>
              <a:rPr lang="es-ES" sz="2000" b="0" i="0" u="none" strike="noStrike" baseline="0" dirty="0">
                <a:solidFill>
                  <a:srgbClr val="000000"/>
                </a:solidFill>
                <a:latin typeface="Aptos" panose="020B0004020202020204" pitchFamily="34" charset="0"/>
              </a:rPr>
              <a:t>Las </a:t>
            </a:r>
            <a:r>
              <a:rPr lang="es-ES" sz="2000" b="1" i="0" u="none" strike="noStrike" baseline="0" dirty="0">
                <a:solidFill>
                  <a:srgbClr val="000000"/>
                </a:solidFill>
                <a:latin typeface="Aptos" panose="020B0004020202020204" pitchFamily="34" charset="0"/>
              </a:rPr>
              <a:t>interfaces gráficas de usuario</a:t>
            </a:r>
            <a:r>
              <a:rPr lang="es-ES" sz="2000" b="0" i="0" u="none" strike="noStrike" baseline="0" dirty="0">
                <a:solidFill>
                  <a:srgbClr val="000000"/>
                </a:solidFill>
                <a:latin typeface="Aptos" panose="020B0004020202020204" pitchFamily="34" charset="0"/>
              </a:rPr>
              <a:t> (del inglés, </a:t>
            </a:r>
            <a:r>
              <a:rPr lang="es-ES" sz="2000" b="1" i="0" u="none" strike="noStrike" baseline="0" dirty="0" err="1">
                <a:solidFill>
                  <a:srgbClr val="000000"/>
                </a:solidFill>
                <a:latin typeface="Aptos" panose="020B0004020202020204" pitchFamily="34" charset="0"/>
              </a:rPr>
              <a:t>Graphical</a:t>
            </a:r>
            <a:r>
              <a:rPr lang="es-ES" sz="2000" b="1" i="0" u="none" strike="noStrike" baseline="0" dirty="0">
                <a:solidFill>
                  <a:srgbClr val="000000"/>
                </a:solidFill>
                <a:latin typeface="Aptos" panose="020B0004020202020204" pitchFamily="34" charset="0"/>
              </a:rPr>
              <a:t> </a:t>
            </a:r>
            <a:r>
              <a:rPr lang="es-ES" sz="2000" b="1" i="0" u="none" strike="noStrike" baseline="0" dirty="0" err="1">
                <a:solidFill>
                  <a:srgbClr val="000000"/>
                </a:solidFill>
                <a:latin typeface="Aptos" panose="020B0004020202020204" pitchFamily="34" charset="0"/>
              </a:rPr>
              <a:t>User</a:t>
            </a:r>
            <a:r>
              <a:rPr lang="es-ES" sz="2000" b="1" i="0" u="none" strike="noStrike" baseline="0" dirty="0">
                <a:solidFill>
                  <a:srgbClr val="000000"/>
                </a:solidFill>
                <a:latin typeface="Aptos" panose="020B0004020202020204" pitchFamily="34" charset="0"/>
              </a:rPr>
              <a:t> Interface</a:t>
            </a:r>
            <a:r>
              <a:rPr lang="es-ES" sz="2000" b="0" i="0" u="none" strike="noStrike" baseline="0" dirty="0">
                <a:solidFill>
                  <a:srgbClr val="000000"/>
                </a:solidFill>
                <a:latin typeface="Aptos" panose="020B0004020202020204" pitchFamily="34" charset="0"/>
              </a:rPr>
              <a:t>) son aquellas que utilizan imágenes y objetos gráficos para representar la información y las acciones que los usuarios pueden realizar. Suelen utilizar metáforas del mundo real (como las ventanas o los botones) y, a diferencia de las interfaces CLI, dan libertad de exploración al usuario, quien no necesita conocer una sintaxis estricta. </a:t>
            </a:r>
          </a:p>
          <a:p>
            <a:pPr marL="0" indent="0" algn="just">
              <a:buNone/>
            </a:pPr>
            <a:r>
              <a:rPr lang="es-ES" sz="2000" b="0" i="0" u="none" strike="noStrike" baseline="0" dirty="0">
                <a:solidFill>
                  <a:srgbClr val="000000"/>
                </a:solidFill>
                <a:latin typeface="Aptos" panose="020B0004020202020204" pitchFamily="34" charset="0"/>
              </a:rPr>
              <a:t>Las interfaces tipo GUI se popularizaron durante los años ochenta gracias a su introducción en los sistemas operativos de Apple y Microsoft, aunque su origen real se remonta al año 1973. Ese año se presento el ordenador Xerox Alto, el primero en utilizar la metáfora del escritorio y un dispositivo apuntador (el ratón). </a:t>
            </a:r>
          </a:p>
          <a:p>
            <a:pPr algn="just"/>
            <a:r>
              <a:rPr lang="es-ES" sz="2000" b="1" i="0" u="none" strike="noStrike" baseline="0" dirty="0">
                <a:solidFill>
                  <a:srgbClr val="000000"/>
                </a:solidFill>
                <a:latin typeface="Aptos" panose="020B0004020202020204" pitchFamily="34" charset="0"/>
              </a:rPr>
              <a:t>IMPORTANTE</a:t>
            </a:r>
            <a:r>
              <a:rPr lang="es-ES" sz="2000" b="0" i="0" u="none" strike="noStrike" baseline="0" dirty="0">
                <a:solidFill>
                  <a:srgbClr val="000000"/>
                </a:solidFill>
                <a:latin typeface="Aptos" panose="020B0004020202020204" pitchFamily="34" charset="0"/>
              </a:rPr>
              <a:t>: Hoy día, las interfaces de tipo GUI (tanto de escritorio como web) son las más comunes en las aplicaciones destinadas al ámbito empresarial, y por esa razón el módulo de Desarrollo de Interfaces se centra en la construcción de este tipo de interfaces. </a:t>
            </a:r>
            <a:endParaRPr lang="es-ES" sz="2000" dirty="0"/>
          </a:p>
        </p:txBody>
      </p:sp>
    </p:spTree>
    <p:extLst>
      <p:ext uri="{BB962C8B-B14F-4D97-AF65-F5344CB8AC3E}">
        <p14:creationId xmlns:p14="http://schemas.microsoft.com/office/powerpoint/2010/main" val="1820124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a:xfrm>
            <a:off x="838200" y="89080"/>
            <a:ext cx="10515600" cy="1325563"/>
          </a:xfrm>
        </p:spPr>
        <p:txBody>
          <a:bodyPr/>
          <a:lstStyle/>
          <a:p>
            <a:pPr marL="0" indent="0">
              <a:buNone/>
            </a:pPr>
            <a:r>
              <a:rPr lang="es-ES" dirty="0"/>
              <a:t>1.5.- Tipos de interfaces: NUI</a:t>
            </a:r>
          </a:p>
        </p:txBody>
      </p:sp>
      <p:sp>
        <p:nvSpPr>
          <p:cNvPr id="6" name="Marcador de contenido 5">
            <a:extLst>
              <a:ext uri="{FF2B5EF4-FFF2-40B4-BE49-F238E27FC236}">
                <a16:creationId xmlns:a16="http://schemas.microsoft.com/office/drawing/2014/main" id="{103C9E83-6D68-5C3F-8166-4431B027EF8B}"/>
              </a:ext>
            </a:extLst>
          </p:cNvPr>
          <p:cNvSpPr>
            <a:spLocks noGrp="1"/>
          </p:cNvSpPr>
          <p:nvPr>
            <p:ph idx="1"/>
          </p:nvPr>
        </p:nvSpPr>
        <p:spPr>
          <a:xfrm>
            <a:off x="759125" y="1621679"/>
            <a:ext cx="10594675" cy="4871195"/>
          </a:xfrm>
        </p:spPr>
        <p:txBody>
          <a:bodyPr>
            <a:noAutofit/>
          </a:bodyPr>
          <a:lstStyle/>
          <a:p>
            <a:pPr marL="0" indent="0" algn="just">
              <a:buNone/>
            </a:pPr>
            <a:r>
              <a:rPr lang="es-ES" sz="2000" b="0" i="0" u="none" strike="noStrike" baseline="0" dirty="0">
                <a:solidFill>
                  <a:srgbClr val="000000"/>
                </a:solidFill>
                <a:latin typeface="Aptos" panose="020B0004020202020204" pitchFamily="34" charset="0"/>
              </a:rPr>
              <a:t>Las </a:t>
            </a:r>
            <a:r>
              <a:rPr lang="es-ES" sz="2000" b="1" i="0" u="none" strike="noStrike" baseline="0" dirty="0">
                <a:solidFill>
                  <a:srgbClr val="000000"/>
                </a:solidFill>
                <a:latin typeface="Aptos" panose="020B0004020202020204" pitchFamily="34" charset="0"/>
              </a:rPr>
              <a:t>interfaces NUI o interfaces naturales de usuario </a:t>
            </a:r>
            <a:r>
              <a:rPr lang="es-ES" sz="2000" b="0" i="0" u="none" strike="noStrike" baseline="0" dirty="0">
                <a:solidFill>
                  <a:srgbClr val="000000"/>
                </a:solidFill>
                <a:latin typeface="Aptos" panose="020B0004020202020204" pitchFamily="34" charset="0"/>
              </a:rPr>
              <a:t>(del inglés, </a:t>
            </a:r>
            <a:r>
              <a:rPr lang="es-ES" sz="2000" b="1" i="0" u="none" strike="noStrike" baseline="0" dirty="0">
                <a:solidFill>
                  <a:srgbClr val="000000"/>
                </a:solidFill>
                <a:latin typeface="Aptos" panose="020B0004020202020204" pitchFamily="34" charset="0"/>
              </a:rPr>
              <a:t>Natural </a:t>
            </a:r>
            <a:r>
              <a:rPr lang="es-ES" sz="2000" b="1" i="0" u="none" strike="noStrike" baseline="0" dirty="0" err="1">
                <a:solidFill>
                  <a:srgbClr val="000000"/>
                </a:solidFill>
                <a:latin typeface="Aptos" panose="020B0004020202020204" pitchFamily="34" charset="0"/>
              </a:rPr>
              <a:t>User</a:t>
            </a:r>
            <a:r>
              <a:rPr lang="es-ES" sz="2000" b="1" i="0" u="none" strike="noStrike" baseline="0" dirty="0">
                <a:solidFill>
                  <a:srgbClr val="000000"/>
                </a:solidFill>
                <a:latin typeface="Aptos" panose="020B0004020202020204" pitchFamily="34" charset="0"/>
              </a:rPr>
              <a:t> Interface</a:t>
            </a:r>
            <a:r>
              <a:rPr lang="es-ES" sz="2000" b="0" i="0" u="none" strike="noStrike" baseline="0" dirty="0">
                <a:solidFill>
                  <a:srgbClr val="000000"/>
                </a:solidFill>
                <a:latin typeface="Aptos" panose="020B0004020202020204" pitchFamily="34" charset="0"/>
              </a:rPr>
              <a:t>) se caracterizan por ofrecer al usuario un estilo de interacción mucho más directo e intuitivo que con los tipos de interfaces anteriores. Suelen carecer de dispositivo físico de entrada (como teclado o ratón), y en su lugar hacen uso de habilidades naturales como el movimiento, los gestos, la voz, etc. </a:t>
            </a:r>
          </a:p>
          <a:p>
            <a:pPr marL="0" indent="0" algn="just">
              <a:buNone/>
            </a:pPr>
            <a:r>
              <a:rPr lang="es-ES" sz="2000" b="0" i="0" u="none" strike="noStrike" baseline="0" dirty="0">
                <a:solidFill>
                  <a:srgbClr val="000000"/>
                </a:solidFill>
                <a:latin typeface="Aptos" panose="020B0004020202020204" pitchFamily="34" charset="0"/>
              </a:rPr>
              <a:t>Las </a:t>
            </a:r>
            <a:r>
              <a:rPr lang="es-ES" sz="2000" b="1" i="0" u="none" strike="noStrike" baseline="0" dirty="0">
                <a:solidFill>
                  <a:srgbClr val="000000"/>
                </a:solidFill>
                <a:latin typeface="Aptos" panose="020B0004020202020204" pitchFamily="34" charset="0"/>
              </a:rPr>
              <a:t>interfaces táctiles </a:t>
            </a:r>
            <a:r>
              <a:rPr lang="es-ES" sz="2000" b="0" i="0" u="none" strike="noStrike" baseline="0" dirty="0">
                <a:solidFill>
                  <a:srgbClr val="000000"/>
                </a:solidFill>
                <a:latin typeface="Aptos" panose="020B0004020202020204" pitchFamily="34" charset="0"/>
              </a:rPr>
              <a:t>de los dispositivos móviles (como los teléfonos inteligentes o las tabletas) son un claro ejemplo de interfaces NUI, ya que permiten al usuario realizar acciones por medio de gestos naturales (por ejemplo, navegar entre imágenes deslizándolas en la pantalla del dispositivo). También los </a:t>
            </a:r>
            <a:r>
              <a:rPr lang="es-ES" sz="2000" b="1" i="0" u="none" strike="noStrike" baseline="0" dirty="0">
                <a:solidFill>
                  <a:srgbClr val="000000"/>
                </a:solidFill>
                <a:latin typeface="Aptos" panose="020B0004020202020204" pitchFamily="34" charset="0"/>
              </a:rPr>
              <a:t>asistentes de voz </a:t>
            </a:r>
            <a:r>
              <a:rPr lang="es-ES" sz="2000" b="0" i="0" u="none" strike="noStrike" baseline="0" dirty="0">
                <a:solidFill>
                  <a:srgbClr val="000000"/>
                </a:solidFill>
                <a:latin typeface="Aptos" panose="020B0004020202020204" pitchFamily="34" charset="0"/>
              </a:rPr>
              <a:t>(como Google </a:t>
            </a:r>
            <a:r>
              <a:rPr lang="es-ES" sz="2000" b="0" i="0" u="none" strike="noStrike" baseline="0" dirty="0" err="1">
                <a:solidFill>
                  <a:srgbClr val="000000"/>
                </a:solidFill>
                <a:latin typeface="Aptos" panose="020B0004020202020204" pitchFamily="34" charset="0"/>
              </a:rPr>
              <a:t>Assistant</a:t>
            </a:r>
            <a:r>
              <a:rPr lang="es-ES" sz="2000" b="0" i="0" u="none" strike="noStrike" baseline="0" dirty="0">
                <a:solidFill>
                  <a:srgbClr val="000000"/>
                </a:solidFill>
                <a:latin typeface="Aptos" panose="020B0004020202020204" pitchFamily="34" charset="0"/>
              </a:rPr>
              <a:t> o Amazon Alexa) son ejemplos de interfaces naturales, en este caso controladas por medio de la voz. </a:t>
            </a:r>
            <a:endParaRPr lang="es-ES" sz="2000" dirty="0"/>
          </a:p>
        </p:txBody>
      </p:sp>
    </p:spTree>
    <p:extLst>
      <p:ext uri="{BB962C8B-B14F-4D97-AF65-F5344CB8AC3E}">
        <p14:creationId xmlns:p14="http://schemas.microsoft.com/office/powerpoint/2010/main" val="802924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E111C-CA27-8FF3-CEC6-23A7BD9A5CFB}"/>
              </a:ext>
            </a:extLst>
          </p:cNvPr>
          <p:cNvSpPr>
            <a:spLocks noGrp="1"/>
          </p:cNvSpPr>
          <p:nvPr>
            <p:ph type="title"/>
          </p:nvPr>
        </p:nvSpPr>
        <p:spPr/>
        <p:txBody>
          <a:bodyPr/>
          <a:lstStyle/>
          <a:p>
            <a:r>
              <a:rPr lang="es-ES" dirty="0"/>
              <a:t>1.6.- Diseño centrado en el usuario</a:t>
            </a:r>
          </a:p>
        </p:txBody>
      </p:sp>
      <p:sp>
        <p:nvSpPr>
          <p:cNvPr id="3" name="Marcador de contenido 2">
            <a:extLst>
              <a:ext uri="{FF2B5EF4-FFF2-40B4-BE49-F238E27FC236}">
                <a16:creationId xmlns:a16="http://schemas.microsoft.com/office/drawing/2014/main" id="{3A5B843D-D251-560B-2DCD-314F22FD459A}"/>
              </a:ext>
            </a:extLst>
          </p:cNvPr>
          <p:cNvSpPr>
            <a:spLocks noGrp="1"/>
          </p:cNvSpPr>
          <p:nvPr>
            <p:ph idx="1"/>
          </p:nvPr>
        </p:nvSpPr>
        <p:spPr>
          <a:xfrm>
            <a:off x="672860" y="1690688"/>
            <a:ext cx="10680940" cy="4351338"/>
          </a:xfrm>
        </p:spPr>
        <p:txBody>
          <a:bodyPr>
            <a:normAutofit/>
          </a:bodyPr>
          <a:lstStyle/>
          <a:p>
            <a:pPr marL="0" indent="0" algn="just">
              <a:buNone/>
            </a:pPr>
            <a:r>
              <a:rPr lang="es-ES" sz="2000" b="0" i="0" u="none" strike="noStrike" baseline="0" dirty="0">
                <a:solidFill>
                  <a:srgbClr val="000000"/>
                </a:solidFill>
                <a:latin typeface="Aptos" panose="020B0004020202020204" pitchFamily="34" charset="0"/>
              </a:rPr>
              <a:t>Actualmente, el diseño de interfaces de usuario se rige por el llamado diseño centrado en el usuario, una </a:t>
            </a:r>
            <a:r>
              <a:rPr lang="es-ES" sz="2000" b="1" i="0" u="none" strike="noStrike" baseline="0" dirty="0">
                <a:solidFill>
                  <a:srgbClr val="000000"/>
                </a:solidFill>
                <a:latin typeface="Aptos" panose="020B0004020202020204" pitchFamily="34" charset="0"/>
              </a:rPr>
              <a:t>filosofía de diseño en la que el foco se centra en las características y necesidades de las personas a las que va dirigido un producto o servicio</a:t>
            </a:r>
            <a:r>
              <a:rPr lang="es-ES" sz="2000" b="0" i="0" u="none" strike="noStrike" baseline="0" dirty="0">
                <a:solidFill>
                  <a:srgbClr val="000000"/>
                </a:solidFill>
                <a:latin typeface="Aptos" panose="020B0004020202020204" pitchFamily="34" charset="0"/>
              </a:rPr>
              <a:t>. Esta corriente surge en contraposición a otras como el diseño centrado en el producto, en la que todo el proceso gira en torno al producto que se desarrolla, y son los usuarios los que tienen y deben adaptarse a él.</a:t>
            </a:r>
          </a:p>
          <a:p>
            <a:pPr marL="0" indent="0" algn="just">
              <a:buNone/>
            </a:pPr>
            <a:r>
              <a:rPr lang="es-ES" sz="2000" b="0" i="0" u="none" strike="noStrike" baseline="0" dirty="0">
                <a:solidFill>
                  <a:srgbClr val="000000"/>
                </a:solidFill>
                <a:latin typeface="Aptos" panose="020B0004020202020204" pitchFamily="34" charset="0"/>
              </a:rPr>
              <a:t>El ingeniero americano Donald Norman popularizó el concepto de diseño centrado en el usuario en los años 80 y 90. En el año 1999 se creó la </a:t>
            </a:r>
            <a:r>
              <a:rPr lang="es-ES" sz="2000" b="1" i="0" u="none" strike="noStrike" baseline="0" dirty="0">
                <a:solidFill>
                  <a:srgbClr val="000000"/>
                </a:solidFill>
                <a:latin typeface="Aptos" panose="020B0004020202020204" pitchFamily="34" charset="0"/>
              </a:rPr>
              <a:t>norma ISO 13407</a:t>
            </a:r>
            <a:r>
              <a:rPr lang="es-ES" sz="2000" b="0" i="0" u="none" strike="noStrike" baseline="0" dirty="0">
                <a:solidFill>
                  <a:srgbClr val="000000"/>
                </a:solidFill>
                <a:latin typeface="Aptos" panose="020B0004020202020204" pitchFamily="34" charset="0"/>
              </a:rPr>
              <a:t>, que estandariza el proceso de diseño centrado en el usuario para sistemas interactivos. En el año 2010 se revisó y actualizó como </a:t>
            </a:r>
            <a:r>
              <a:rPr lang="es-ES" sz="2000" b="1" i="0" u="none" strike="noStrike" baseline="0" dirty="0">
                <a:solidFill>
                  <a:srgbClr val="000000"/>
                </a:solidFill>
                <a:latin typeface="Aptos" panose="020B0004020202020204" pitchFamily="34" charset="0"/>
              </a:rPr>
              <a:t>ISO 9241-210</a:t>
            </a:r>
            <a:r>
              <a:rPr lang="es-ES" sz="2000" b="0" i="0" u="none" strike="noStrike" baseline="0" dirty="0">
                <a:solidFill>
                  <a:srgbClr val="000000"/>
                </a:solidFill>
                <a:latin typeface="Aptos" panose="020B0004020202020204" pitchFamily="34" charset="0"/>
              </a:rPr>
              <a:t>.</a:t>
            </a:r>
          </a:p>
          <a:p>
            <a:pPr marL="0" indent="0" algn="just">
              <a:buNone/>
            </a:pPr>
            <a:r>
              <a:rPr lang="es-ES" sz="1800" b="1" i="0" u="none" strike="noStrike" baseline="0" dirty="0">
                <a:solidFill>
                  <a:srgbClr val="000000"/>
                </a:solidFill>
                <a:latin typeface="Aptos" panose="020B0004020202020204" pitchFamily="34" charset="0"/>
              </a:rPr>
              <a:t>IMPORTANTE</a:t>
            </a:r>
            <a:r>
              <a:rPr lang="es-ES" sz="1800" b="0" i="0" u="none" strike="noStrike" baseline="0" dirty="0">
                <a:solidFill>
                  <a:srgbClr val="000000"/>
                </a:solidFill>
                <a:latin typeface="Aptos" panose="020B0004020202020204" pitchFamily="34" charset="0"/>
              </a:rPr>
              <a:t>: A pesar de que la aplicación del diseño centrado en el usuario consume recursos y conlleva un esfuerzo extra en el desarrollo de un proyecto, contribuye a asegurar el éxito final y, por tanto, debe tomarse siempre como guía. </a:t>
            </a:r>
            <a:endParaRPr lang="es-ES" sz="2000" dirty="0"/>
          </a:p>
        </p:txBody>
      </p:sp>
      <p:sp>
        <p:nvSpPr>
          <p:cNvPr id="5" name="CuadroTexto 4">
            <a:extLst>
              <a:ext uri="{FF2B5EF4-FFF2-40B4-BE49-F238E27FC236}">
                <a16:creationId xmlns:a16="http://schemas.microsoft.com/office/drawing/2014/main" id="{6196D340-99BB-18EC-6EC1-6C9813F45CF6}"/>
              </a:ext>
            </a:extLst>
          </p:cNvPr>
          <p:cNvSpPr txBox="1"/>
          <p:nvPr/>
        </p:nvSpPr>
        <p:spPr>
          <a:xfrm>
            <a:off x="672860" y="5874914"/>
            <a:ext cx="10317193" cy="369332"/>
          </a:xfrm>
          <a:prstGeom prst="rect">
            <a:avLst/>
          </a:prstGeom>
          <a:noFill/>
        </p:spPr>
        <p:txBody>
          <a:bodyPr wrap="square">
            <a:spAutoFit/>
          </a:bodyPr>
          <a:lstStyle/>
          <a:p>
            <a:r>
              <a:rPr lang="es-ES" dirty="0">
                <a:hlinkClick r:id="rId2"/>
              </a:rPr>
              <a:t>Diseño Centrado en el Usuario (DCU). Todas las claves del proceso - UXABLES | Blog</a:t>
            </a:r>
            <a:endParaRPr lang="es-ES" dirty="0"/>
          </a:p>
        </p:txBody>
      </p:sp>
    </p:spTree>
    <p:extLst>
      <p:ext uri="{BB962C8B-B14F-4D97-AF65-F5344CB8AC3E}">
        <p14:creationId xmlns:p14="http://schemas.microsoft.com/office/powerpoint/2010/main" val="1105235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E111C-CA27-8FF3-CEC6-23A7BD9A5CFB}"/>
              </a:ext>
            </a:extLst>
          </p:cNvPr>
          <p:cNvSpPr>
            <a:spLocks noGrp="1"/>
          </p:cNvSpPr>
          <p:nvPr>
            <p:ph type="title"/>
          </p:nvPr>
        </p:nvSpPr>
        <p:spPr>
          <a:xfrm>
            <a:off x="838200" y="80453"/>
            <a:ext cx="10515600" cy="1325563"/>
          </a:xfrm>
        </p:spPr>
        <p:txBody>
          <a:bodyPr/>
          <a:lstStyle/>
          <a:p>
            <a:r>
              <a:rPr lang="es-ES" dirty="0"/>
              <a:t>1.6.- Diseño centrado en el usuario: esquema</a:t>
            </a:r>
          </a:p>
        </p:txBody>
      </p:sp>
      <p:sp>
        <p:nvSpPr>
          <p:cNvPr id="6" name="Marcador de contenido 5">
            <a:extLst>
              <a:ext uri="{FF2B5EF4-FFF2-40B4-BE49-F238E27FC236}">
                <a16:creationId xmlns:a16="http://schemas.microsoft.com/office/drawing/2014/main" id="{2739C0FE-46FD-C862-048C-58BE389E34C5}"/>
              </a:ext>
            </a:extLst>
          </p:cNvPr>
          <p:cNvSpPr>
            <a:spLocks noGrp="1"/>
          </p:cNvSpPr>
          <p:nvPr>
            <p:ph idx="1"/>
          </p:nvPr>
        </p:nvSpPr>
        <p:spPr>
          <a:xfrm>
            <a:off x="575094" y="1167068"/>
            <a:ext cx="11041811" cy="3189272"/>
          </a:xfrm>
        </p:spPr>
        <p:txBody>
          <a:bodyPr>
            <a:noAutofit/>
          </a:bodyPr>
          <a:lstStyle/>
          <a:p>
            <a:pPr algn="just"/>
            <a:r>
              <a:rPr lang="es-ES" sz="1800" b="1" i="0" u="none" strike="noStrike" baseline="0" dirty="0">
                <a:solidFill>
                  <a:srgbClr val="000000"/>
                </a:solidFill>
                <a:latin typeface="Aptos" panose="020B0004020202020204" pitchFamily="34" charset="0"/>
              </a:rPr>
              <a:t>Analizar el contexto de uso</a:t>
            </a:r>
            <a:r>
              <a:rPr lang="es-ES" sz="1800" b="0" i="0" u="none" strike="noStrike" baseline="0" dirty="0">
                <a:solidFill>
                  <a:srgbClr val="000000"/>
                </a:solidFill>
                <a:latin typeface="Aptos" panose="020B0004020202020204" pitchFamily="34" charset="0"/>
              </a:rPr>
              <a:t>: se investigan todas las características del contexto de uso del producto o servicio, que incluye tanto la tarea a realizar como las particularidades de los usuarios y del entorno de uso. </a:t>
            </a:r>
          </a:p>
          <a:p>
            <a:pPr algn="just"/>
            <a:r>
              <a:rPr lang="es-ES" sz="1800" b="1" i="0" u="none" strike="noStrike" baseline="0" dirty="0">
                <a:solidFill>
                  <a:srgbClr val="000000"/>
                </a:solidFill>
                <a:latin typeface="Aptos" panose="020B0004020202020204" pitchFamily="34" charset="0"/>
              </a:rPr>
              <a:t>Detallar los requisitos</a:t>
            </a:r>
            <a:r>
              <a:rPr lang="es-ES" sz="1800" b="0" i="0" u="none" strike="noStrike" baseline="0" dirty="0">
                <a:solidFill>
                  <a:srgbClr val="000000"/>
                </a:solidFill>
                <a:latin typeface="Aptos" panose="020B0004020202020204" pitchFamily="34" charset="0"/>
              </a:rPr>
              <a:t>: teniendo en cuenta el análisis realizado en el paso anterior, se especifican los requisitos que el producto o servicio debe cumplir. </a:t>
            </a:r>
          </a:p>
          <a:p>
            <a:pPr algn="just"/>
            <a:r>
              <a:rPr lang="es-ES" sz="1800" b="1" i="0" u="none" strike="noStrike" baseline="0" dirty="0">
                <a:solidFill>
                  <a:srgbClr val="000000"/>
                </a:solidFill>
                <a:latin typeface="Aptos" panose="020B0004020202020204" pitchFamily="34" charset="0"/>
              </a:rPr>
              <a:t>Diseñar soluciones</a:t>
            </a:r>
            <a:r>
              <a:rPr lang="es-ES" sz="1800" b="0" i="0" u="none" strike="noStrike" baseline="0" dirty="0">
                <a:solidFill>
                  <a:srgbClr val="000000"/>
                </a:solidFill>
                <a:latin typeface="Aptos" panose="020B0004020202020204" pitchFamily="34" charset="0"/>
              </a:rPr>
              <a:t>: a continuación, se comenzará con el diseño de posibles soluciones (prototipos) que cumplan los requisitos detallados. Se evolucionará desde un diseño inicial aproximado hasta un diseño completo y detallado. </a:t>
            </a:r>
          </a:p>
          <a:p>
            <a:pPr algn="just"/>
            <a:r>
              <a:rPr lang="es-ES" sz="1800" b="1" i="0" u="none" strike="noStrike" baseline="0" dirty="0">
                <a:solidFill>
                  <a:srgbClr val="000000"/>
                </a:solidFill>
                <a:latin typeface="Aptos" panose="020B0004020202020204" pitchFamily="34" charset="0"/>
              </a:rPr>
              <a:t>Evaluar con los usuarios</a:t>
            </a:r>
            <a:r>
              <a:rPr lang="es-ES" sz="1800" b="0" i="0" u="none" strike="noStrike" baseline="0" dirty="0">
                <a:solidFill>
                  <a:srgbClr val="000000"/>
                </a:solidFill>
                <a:latin typeface="Aptos" panose="020B0004020202020204" pitchFamily="34" charset="0"/>
              </a:rPr>
              <a:t>: la evaluación de las soluciones por los usuarios es un punto de vital importancia en el diseño entrado en el usuario, y debe llevarse a cabo desde las primeras versiones de la solución. Como resultado de la evaluación, es probable que se tenga que volver a una etapa anterior del proceso. </a:t>
            </a:r>
          </a:p>
          <a:p>
            <a:pPr algn="just"/>
            <a:endParaRPr lang="es-ES" sz="1800" dirty="0"/>
          </a:p>
        </p:txBody>
      </p:sp>
      <p:pic>
        <p:nvPicPr>
          <p:cNvPr id="11" name="Marcador de contenido 7">
            <a:extLst>
              <a:ext uri="{FF2B5EF4-FFF2-40B4-BE49-F238E27FC236}">
                <a16:creationId xmlns:a16="http://schemas.microsoft.com/office/drawing/2014/main" id="{8333B97F-AB82-E86F-F26D-1BD3D2DA55F6}"/>
              </a:ext>
            </a:extLst>
          </p:cNvPr>
          <p:cNvPicPr>
            <a:picLocks noChangeAspect="1"/>
          </p:cNvPicPr>
          <p:nvPr/>
        </p:nvPicPr>
        <p:blipFill>
          <a:blip r:embed="rId2"/>
          <a:srcRect l="2136" r="2803"/>
          <a:stretch/>
        </p:blipFill>
        <p:spPr>
          <a:xfrm>
            <a:off x="5720474" y="4356340"/>
            <a:ext cx="5521183" cy="2193352"/>
          </a:xfrm>
          <a:prstGeom prst="rect">
            <a:avLst/>
          </a:prstGeom>
        </p:spPr>
      </p:pic>
      <p:pic>
        <p:nvPicPr>
          <p:cNvPr id="8196" name="Picture 4" descr="Qué es el Diseño Centrado en el Usuario/a (UCD)? - Seobility Wiki">
            <a:extLst>
              <a:ext uri="{FF2B5EF4-FFF2-40B4-BE49-F238E27FC236}">
                <a16:creationId xmlns:a16="http://schemas.microsoft.com/office/drawing/2014/main" id="{8B02A7E9-BFB9-05FA-E7B9-9E59B8563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469" y="4109440"/>
            <a:ext cx="3528204" cy="2665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0501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A204EA-AC3A-BD4F-8170-C063EE1B9892}"/>
              </a:ext>
            </a:extLst>
          </p:cNvPr>
          <p:cNvSpPr>
            <a:spLocks noGrp="1"/>
          </p:cNvSpPr>
          <p:nvPr>
            <p:ph type="title"/>
          </p:nvPr>
        </p:nvSpPr>
        <p:spPr>
          <a:xfrm>
            <a:off x="612475" y="365125"/>
            <a:ext cx="11007305" cy="1325563"/>
          </a:xfrm>
        </p:spPr>
        <p:txBody>
          <a:bodyPr>
            <a:normAutofit/>
          </a:bodyPr>
          <a:lstStyle/>
          <a:p>
            <a:r>
              <a:rPr lang="es-ES" sz="4000" b="1" dirty="0"/>
              <a:t>Resultado de aprendizaje y criterios de evaluación</a:t>
            </a:r>
          </a:p>
        </p:txBody>
      </p:sp>
      <p:sp>
        <p:nvSpPr>
          <p:cNvPr id="3" name="Marcador de contenido 2">
            <a:extLst>
              <a:ext uri="{FF2B5EF4-FFF2-40B4-BE49-F238E27FC236}">
                <a16:creationId xmlns:a16="http://schemas.microsoft.com/office/drawing/2014/main" id="{C1908FC0-B036-9890-0817-B18F90CF0170}"/>
              </a:ext>
            </a:extLst>
          </p:cNvPr>
          <p:cNvSpPr>
            <a:spLocks noGrp="1"/>
          </p:cNvSpPr>
          <p:nvPr>
            <p:ph idx="1"/>
          </p:nvPr>
        </p:nvSpPr>
        <p:spPr>
          <a:xfrm>
            <a:off x="612475" y="1690688"/>
            <a:ext cx="11007305" cy="4802187"/>
          </a:xfrm>
        </p:spPr>
        <p:txBody>
          <a:bodyPr>
            <a:normAutofit fontScale="85000" lnSpcReduction="20000"/>
          </a:bodyPr>
          <a:lstStyle/>
          <a:p>
            <a:pPr algn="just"/>
            <a:r>
              <a:rPr lang="es-ES" dirty="0"/>
              <a:t>RA4: Diseña interfaces gráficas identificando y aplicando criterios de usabilidad y accesibilidad. </a:t>
            </a:r>
          </a:p>
          <a:p>
            <a:pPr marL="0" indent="0" algn="just">
              <a:buNone/>
            </a:pPr>
            <a:r>
              <a:rPr lang="es-ES" dirty="0"/>
              <a:t> </a:t>
            </a:r>
          </a:p>
          <a:p>
            <a:pPr marL="914400" lvl="1" indent="-457200" algn="just">
              <a:buFont typeface="+mj-lt"/>
              <a:buAutoNum type="alphaLcParenR"/>
            </a:pPr>
            <a:r>
              <a:rPr lang="es-ES" dirty="0"/>
              <a:t>Se han identificado los principales estándares de usabilidad y accesibilidad.</a:t>
            </a:r>
          </a:p>
          <a:p>
            <a:pPr marL="914400" lvl="1" indent="-457200" algn="just">
              <a:buFont typeface="+mj-lt"/>
              <a:buAutoNum type="alphaLcParenR"/>
            </a:pPr>
            <a:r>
              <a:rPr lang="es-ES" dirty="0"/>
              <a:t>Se ha valorado la importancia del uso de estándares para la creación de interfaces.</a:t>
            </a:r>
          </a:p>
          <a:p>
            <a:pPr marL="914400" lvl="1" indent="-457200" algn="just">
              <a:buFont typeface="+mj-lt"/>
              <a:buAutoNum type="alphaLcParenR"/>
            </a:pPr>
            <a:r>
              <a:rPr lang="es-ES" dirty="0"/>
              <a:t>Se han creado diferentes tipos de menús cuya estructura y contenido siguen los estándares establecidos.</a:t>
            </a:r>
          </a:p>
          <a:p>
            <a:pPr marL="914400" lvl="1" indent="-457200" algn="just">
              <a:buFont typeface="+mj-lt"/>
              <a:buAutoNum type="alphaLcParenR"/>
            </a:pPr>
            <a:r>
              <a:rPr lang="es-ES" dirty="0"/>
              <a:t>Se han distribuido las acciones en menús, barras de herramientas, botones de comando, entre otros, siguiendo un criterio coherente.</a:t>
            </a:r>
          </a:p>
          <a:p>
            <a:pPr marL="914400" lvl="1" indent="-457200" algn="just">
              <a:buFont typeface="+mj-lt"/>
              <a:buAutoNum type="alphaLcParenR"/>
            </a:pPr>
            <a:r>
              <a:rPr lang="es-ES" dirty="0"/>
              <a:t>Se han distribuido adecuadamente los controles en la interfaz de usuario.</a:t>
            </a:r>
          </a:p>
          <a:p>
            <a:pPr marL="914400" lvl="1" indent="-457200" algn="just">
              <a:buFont typeface="+mj-lt"/>
              <a:buAutoNum type="alphaLcParenR"/>
            </a:pPr>
            <a:r>
              <a:rPr lang="es-ES" dirty="0"/>
              <a:t>Se ha utilizado el tipo de control más apropiado en cada caso.</a:t>
            </a:r>
          </a:p>
          <a:p>
            <a:pPr marL="914400" lvl="1" indent="-457200" algn="just">
              <a:buFont typeface="+mj-lt"/>
              <a:buAutoNum type="alphaLcParenR"/>
            </a:pPr>
            <a:r>
              <a:rPr lang="es-ES" dirty="0"/>
              <a:t>Se ha diseñado el aspecto de la interfaz de usuario (colores y fuentes entre otros) atendiendo a su legibilidad.</a:t>
            </a:r>
          </a:p>
          <a:p>
            <a:pPr marL="914400" lvl="1" indent="-457200" algn="just">
              <a:buFont typeface="+mj-lt"/>
              <a:buAutoNum type="alphaLcParenR"/>
            </a:pPr>
            <a:r>
              <a:rPr lang="es-ES" dirty="0"/>
              <a:t>Se ha verificado que los mensajes generados por la aplicación son adecuados en extensión y claridad.</a:t>
            </a:r>
          </a:p>
          <a:p>
            <a:pPr marL="914400" lvl="1" indent="-457200" algn="just">
              <a:buFont typeface="+mj-lt"/>
              <a:buAutoNum type="alphaLcParenR"/>
            </a:pPr>
            <a:r>
              <a:rPr lang="es-ES" dirty="0"/>
              <a:t>Se han realizado pruebas para evaluar la usabilidad y accesibilidad de la aplicación.</a:t>
            </a:r>
          </a:p>
          <a:p>
            <a:pPr marL="914400" lvl="1" indent="-457200" algn="just">
              <a:buFont typeface="+mj-lt"/>
              <a:buAutoNum type="alphaLcParenR"/>
            </a:pPr>
            <a:endParaRPr lang="es-ES" dirty="0"/>
          </a:p>
        </p:txBody>
      </p:sp>
    </p:spTree>
    <p:extLst>
      <p:ext uri="{BB962C8B-B14F-4D97-AF65-F5344CB8AC3E}">
        <p14:creationId xmlns:p14="http://schemas.microsoft.com/office/powerpoint/2010/main" val="1146178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AE111C-CA27-8FF3-CEC6-23A7BD9A5CFB}"/>
              </a:ext>
            </a:extLst>
          </p:cNvPr>
          <p:cNvSpPr>
            <a:spLocks noGrp="1"/>
          </p:cNvSpPr>
          <p:nvPr>
            <p:ph type="title"/>
          </p:nvPr>
        </p:nvSpPr>
        <p:spPr/>
        <p:txBody>
          <a:bodyPr/>
          <a:lstStyle/>
          <a:p>
            <a:r>
              <a:rPr lang="es-ES" dirty="0"/>
              <a:t>1.6.- Diseño centrado en el usuario: claves</a:t>
            </a:r>
          </a:p>
        </p:txBody>
      </p:sp>
      <p:pic>
        <p:nvPicPr>
          <p:cNvPr id="3074" name="Picture 2" descr="Diseño centrado en el usuario, dcu, ucd, usabilidad, experiencia de usaurio, ux,">
            <a:extLst>
              <a:ext uri="{FF2B5EF4-FFF2-40B4-BE49-F238E27FC236}">
                <a16:creationId xmlns:a16="http://schemas.microsoft.com/office/drawing/2014/main" id="{1BD803F6-875C-C380-0A4C-811953BC97E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8013" r="7325"/>
          <a:stretch/>
        </p:blipFill>
        <p:spPr bwMode="auto">
          <a:xfrm>
            <a:off x="5417389" y="1816998"/>
            <a:ext cx="6287806" cy="449886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357;g2d32cda4ca2_0_572">
            <a:extLst>
              <a:ext uri="{FF2B5EF4-FFF2-40B4-BE49-F238E27FC236}">
                <a16:creationId xmlns:a16="http://schemas.microsoft.com/office/drawing/2014/main" id="{28AB4C34-6DAC-C8E3-BD61-A4603845C7F7}"/>
              </a:ext>
            </a:extLst>
          </p:cNvPr>
          <p:cNvSpPr txBox="1"/>
          <p:nvPr/>
        </p:nvSpPr>
        <p:spPr>
          <a:xfrm>
            <a:off x="486805" y="2053696"/>
            <a:ext cx="4835693" cy="3877944"/>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ES" sz="2400" b="1" dirty="0">
                <a:solidFill>
                  <a:schemeClr val="dk1"/>
                </a:solidFill>
                <a:latin typeface="Calibri"/>
                <a:ea typeface="Calibri"/>
                <a:cs typeface="Calibri"/>
                <a:sym typeface="Calibri"/>
              </a:rPr>
              <a:t>Claves:</a:t>
            </a:r>
            <a:endParaRPr sz="2400" dirty="0"/>
          </a:p>
          <a:p>
            <a:pPr marL="0" marR="0" lvl="0" indent="0" algn="just" rtl="0">
              <a:spcBef>
                <a:spcPts val="600"/>
              </a:spcBef>
              <a:spcAft>
                <a:spcPts val="0"/>
              </a:spcAft>
              <a:buNone/>
            </a:pPr>
            <a:r>
              <a:rPr lang="es-ES" sz="2400" dirty="0">
                <a:solidFill>
                  <a:schemeClr val="dk1"/>
                </a:solidFill>
                <a:latin typeface="Calibri"/>
                <a:ea typeface="Calibri"/>
                <a:cs typeface="Calibri"/>
                <a:sym typeface="Calibri"/>
              </a:rPr>
              <a:t>1. El control de la situación debe de estar en manos del usuario</a:t>
            </a:r>
            <a:endParaRPr sz="2400" dirty="0"/>
          </a:p>
          <a:p>
            <a:pPr marL="0" marR="0" lvl="0" indent="0" algn="just" rtl="0">
              <a:spcBef>
                <a:spcPts val="600"/>
              </a:spcBef>
              <a:spcAft>
                <a:spcPts val="0"/>
              </a:spcAft>
              <a:buNone/>
            </a:pPr>
            <a:r>
              <a:rPr lang="es-ES" sz="2400" dirty="0">
                <a:solidFill>
                  <a:schemeClr val="dk1"/>
                </a:solidFill>
                <a:latin typeface="Calibri"/>
                <a:ea typeface="Calibri"/>
                <a:cs typeface="Calibri"/>
                <a:sym typeface="Calibri"/>
              </a:rPr>
              <a:t>2. El sistema debe de tener consistencia</a:t>
            </a:r>
            <a:endParaRPr sz="2400" dirty="0"/>
          </a:p>
          <a:p>
            <a:pPr marL="0" marR="0" lvl="0" indent="0" algn="just" rtl="0">
              <a:spcBef>
                <a:spcPts val="600"/>
              </a:spcBef>
              <a:spcAft>
                <a:spcPts val="0"/>
              </a:spcAft>
              <a:buNone/>
            </a:pPr>
            <a:r>
              <a:rPr lang="es-ES" sz="2400" dirty="0">
                <a:solidFill>
                  <a:schemeClr val="dk1"/>
                </a:solidFill>
                <a:latin typeface="Calibri"/>
                <a:ea typeface="Calibri"/>
                <a:cs typeface="Calibri"/>
                <a:sym typeface="Calibri"/>
              </a:rPr>
              <a:t>3. La retroalimentación</a:t>
            </a:r>
            <a:endParaRPr sz="2400" dirty="0"/>
          </a:p>
          <a:p>
            <a:pPr marL="0" marR="0" lvl="0" indent="0" algn="just" rtl="0">
              <a:spcBef>
                <a:spcPts val="600"/>
              </a:spcBef>
              <a:spcAft>
                <a:spcPts val="0"/>
              </a:spcAft>
              <a:buNone/>
            </a:pPr>
            <a:r>
              <a:rPr lang="es-ES" sz="2400" dirty="0">
                <a:solidFill>
                  <a:schemeClr val="dk1"/>
                </a:solidFill>
                <a:latin typeface="Calibri"/>
                <a:ea typeface="Calibri"/>
                <a:cs typeface="Calibri"/>
                <a:sym typeface="Calibri"/>
              </a:rPr>
              <a:t>4. Cuidar la interfaz del producto</a:t>
            </a:r>
            <a:endParaRPr sz="2400" dirty="0"/>
          </a:p>
          <a:p>
            <a:pPr marL="0" marR="0" lvl="0" indent="0" algn="just" rtl="0">
              <a:spcBef>
                <a:spcPts val="600"/>
              </a:spcBef>
              <a:spcAft>
                <a:spcPts val="0"/>
              </a:spcAft>
              <a:buNone/>
            </a:pPr>
            <a:r>
              <a:rPr lang="es-ES" sz="2400" dirty="0">
                <a:solidFill>
                  <a:schemeClr val="dk1"/>
                </a:solidFill>
                <a:latin typeface="Calibri"/>
                <a:ea typeface="Calibri"/>
                <a:cs typeface="Calibri"/>
                <a:sym typeface="Calibri"/>
              </a:rPr>
              <a:t>5. Situar al usuario en el centro</a:t>
            </a:r>
            <a:endParaRPr sz="2400" dirty="0"/>
          </a:p>
          <a:p>
            <a:pPr marL="0" marR="0" lvl="0" indent="0" algn="just" rtl="0">
              <a:spcBef>
                <a:spcPts val="600"/>
              </a:spcBef>
              <a:spcAft>
                <a:spcPts val="0"/>
              </a:spcAft>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0571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2: Usabilidad y Accesibilidad</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p:txBody>
          <a:bodyPr>
            <a:normAutofit/>
          </a:bodyPr>
          <a:lstStyle/>
          <a:p>
            <a:pPr marL="0" indent="0">
              <a:buNone/>
            </a:pPr>
            <a:r>
              <a:rPr lang="es-ES" dirty="0"/>
              <a:t>2.1.- La usabilidad</a:t>
            </a:r>
          </a:p>
          <a:p>
            <a:pPr marL="0" indent="0">
              <a:buNone/>
            </a:pPr>
            <a:r>
              <a:rPr lang="es-ES" dirty="0"/>
              <a:t>2.2.- Componentes de usabilidad</a:t>
            </a:r>
          </a:p>
          <a:p>
            <a:pPr marL="0" indent="0">
              <a:buNone/>
            </a:pPr>
            <a:r>
              <a:rPr lang="es-ES" dirty="0"/>
              <a:t>2.3.- Evaluación de la usabilidad</a:t>
            </a:r>
          </a:p>
          <a:p>
            <a:pPr marL="0" indent="0">
              <a:buNone/>
            </a:pPr>
            <a:r>
              <a:rPr lang="es-ES" dirty="0"/>
              <a:t>2.4.- Heurísticas de usabilidad</a:t>
            </a:r>
          </a:p>
          <a:p>
            <a:pPr marL="0" indent="0">
              <a:buNone/>
            </a:pPr>
            <a:r>
              <a:rPr lang="es-ES" dirty="0"/>
              <a:t>2.5.- Otras heurísticas: Interacción</a:t>
            </a:r>
          </a:p>
          <a:p>
            <a:pPr marL="0" indent="0">
              <a:buNone/>
            </a:pPr>
            <a:r>
              <a:rPr lang="es-ES" dirty="0"/>
              <a:t>2.6.- La accesibilidad</a:t>
            </a:r>
          </a:p>
          <a:p>
            <a:pPr marL="0" indent="0">
              <a:buNone/>
            </a:pPr>
            <a:r>
              <a:rPr lang="es-ES" dirty="0"/>
              <a:t>2.7.- Pruebas de usabilidad y accesibilidad</a:t>
            </a:r>
          </a:p>
        </p:txBody>
      </p:sp>
      <p:pic>
        <p:nvPicPr>
          <p:cNvPr id="9220" name="Picture 4" descr="Introducción a la accesibilidad web | ADDAW">
            <a:extLst>
              <a:ext uri="{FF2B5EF4-FFF2-40B4-BE49-F238E27FC236}">
                <a16:creationId xmlns:a16="http://schemas.microsoft.com/office/drawing/2014/main" id="{C3D80ED8-AEA6-BA54-9EA1-670A14F3B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3534" y="1557338"/>
            <a:ext cx="2911236" cy="22791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Test de Usabilidad con neuromarketing. 1ª Parte - Advanced">
            <a:extLst>
              <a:ext uri="{FF2B5EF4-FFF2-40B4-BE49-F238E27FC236}">
                <a16:creationId xmlns:a16="http://schemas.microsoft.com/office/drawing/2014/main" id="{A0D06D71-E50C-7F4C-6DFF-617A6D9F3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1693" y="3485072"/>
            <a:ext cx="2662107" cy="2918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0377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2: Usabilidad y Accesibilidad</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07366" y="1825625"/>
            <a:ext cx="10646434" cy="4351338"/>
          </a:xfrm>
        </p:spPr>
        <p:txBody>
          <a:bodyPr>
            <a:normAutofit/>
          </a:bodyPr>
          <a:lstStyle/>
          <a:p>
            <a:pPr marL="0" indent="0" algn="just">
              <a:buNone/>
            </a:pPr>
            <a:r>
              <a:rPr lang="es-ES" sz="2000" b="0" i="0" u="none" strike="noStrike" baseline="0" dirty="0">
                <a:solidFill>
                  <a:srgbClr val="000000"/>
                </a:solidFill>
                <a:latin typeface="Aptos" panose="020B0004020202020204" pitchFamily="34" charset="0"/>
              </a:rPr>
              <a:t>Uno de los conceptos clave dentro del mundo del diseño de interfaces de usuario es la </a:t>
            </a:r>
            <a:r>
              <a:rPr lang="es-ES" sz="2000" b="1" i="0" u="none" strike="noStrike" baseline="0" dirty="0">
                <a:solidFill>
                  <a:srgbClr val="000000"/>
                </a:solidFill>
                <a:latin typeface="Aptos" panose="020B0004020202020204" pitchFamily="34" charset="0"/>
              </a:rPr>
              <a:t>usabilidad</a:t>
            </a:r>
            <a:r>
              <a:rPr lang="es-ES" sz="2000" b="0" i="0" u="none" strike="noStrike" baseline="0" dirty="0">
                <a:solidFill>
                  <a:srgbClr val="000000"/>
                </a:solidFill>
                <a:latin typeface="Aptos" panose="020B0004020202020204" pitchFamily="34" charset="0"/>
              </a:rPr>
              <a:t>. Aunque a menudo se asocia únicamente con la facilidad de uso, en este apartado veremos que es un concepto más complejo y con diferentes componentes. </a:t>
            </a:r>
          </a:p>
          <a:p>
            <a:pPr marL="0" indent="0" algn="just">
              <a:buNone/>
            </a:pPr>
            <a:r>
              <a:rPr lang="es-ES" sz="2000" dirty="0">
                <a:solidFill>
                  <a:srgbClr val="000000"/>
                </a:solidFill>
                <a:latin typeface="Aptos" panose="020B0004020202020204" pitchFamily="34" charset="0"/>
              </a:rPr>
              <a:t>Otro de los conceptos importantes dentro del mundo del diseño de interfaces de usuario es la </a:t>
            </a:r>
            <a:r>
              <a:rPr lang="es-ES" sz="2000" b="1" dirty="0">
                <a:solidFill>
                  <a:srgbClr val="000000"/>
                </a:solidFill>
                <a:latin typeface="Aptos" panose="020B0004020202020204" pitchFamily="34" charset="0"/>
              </a:rPr>
              <a:t>accesibilidad</a:t>
            </a:r>
            <a:r>
              <a:rPr lang="es-ES" sz="2000" dirty="0">
                <a:solidFill>
                  <a:srgbClr val="000000"/>
                </a:solidFill>
                <a:latin typeface="Aptos" panose="020B0004020202020204" pitchFamily="34" charset="0"/>
              </a:rPr>
              <a:t>.</a:t>
            </a:r>
            <a:endParaRPr lang="es-ES" sz="2000" b="0" i="0" u="none" strike="noStrike" baseline="0" dirty="0">
              <a:solidFill>
                <a:srgbClr val="000000"/>
              </a:solidFill>
              <a:latin typeface="Aptos" panose="020B0004020202020204" pitchFamily="34" charset="0"/>
            </a:endParaRPr>
          </a:p>
          <a:p>
            <a:pPr marL="0" indent="0" algn="just">
              <a:buNone/>
            </a:pPr>
            <a:r>
              <a:rPr lang="es-ES" sz="2000" b="0" i="0" u="none" strike="noStrike" baseline="0" dirty="0">
                <a:solidFill>
                  <a:srgbClr val="000000"/>
                </a:solidFill>
                <a:latin typeface="Aptos" panose="020B0004020202020204" pitchFamily="34" charset="0"/>
              </a:rPr>
              <a:t>También, resulta especialmente importante, la evaluación de la usabilidad y la accesibilidad de un diseño que forma parte del proceso de </a:t>
            </a:r>
            <a:r>
              <a:rPr lang="es-ES" sz="2000" b="1" i="0" u="none" strike="noStrike" baseline="0" dirty="0">
                <a:solidFill>
                  <a:srgbClr val="000000"/>
                </a:solidFill>
                <a:latin typeface="Aptos" panose="020B0004020202020204" pitchFamily="34" charset="0"/>
              </a:rPr>
              <a:t>diseño centrado en el usuario</a:t>
            </a:r>
            <a:r>
              <a:rPr lang="es-ES" sz="2000" b="0" i="0" u="none" strike="noStrike" baseline="0" dirty="0">
                <a:solidFill>
                  <a:srgbClr val="000000"/>
                </a:solidFill>
                <a:latin typeface="Aptos" panose="020B0004020202020204" pitchFamily="34" charset="0"/>
              </a:rPr>
              <a:t>. Dicha evaluación suele realizarse en sesiones con usuarios dirigidas por un moderador con el objetivo de averiguar los problemas de usabilidad y accesibilidad que presenta el diseño. </a:t>
            </a:r>
          </a:p>
          <a:p>
            <a:pPr marL="0" indent="0" algn="just">
              <a:buNone/>
            </a:pPr>
            <a:r>
              <a:rPr lang="es-ES" sz="2000" b="0" i="0" u="none" strike="noStrike" baseline="0" dirty="0">
                <a:solidFill>
                  <a:srgbClr val="000000"/>
                </a:solidFill>
                <a:latin typeface="Aptos" panose="020B0004020202020204" pitchFamily="34" charset="0"/>
              </a:rPr>
              <a:t> </a:t>
            </a:r>
            <a:endParaRPr lang="es-ES" sz="2000" dirty="0"/>
          </a:p>
        </p:txBody>
      </p:sp>
    </p:spTree>
    <p:extLst>
      <p:ext uri="{BB962C8B-B14F-4D97-AF65-F5344CB8AC3E}">
        <p14:creationId xmlns:p14="http://schemas.microsoft.com/office/powerpoint/2010/main" val="2084302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2.1.- La Usabilidad</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690688"/>
            <a:ext cx="10732698" cy="4351338"/>
          </a:xfrm>
        </p:spPr>
        <p:txBody>
          <a:bodyPr>
            <a:normAutofit/>
          </a:bodyPr>
          <a:lstStyle/>
          <a:p>
            <a:pPr marL="0" indent="0" algn="just">
              <a:buNone/>
            </a:pPr>
            <a:r>
              <a:rPr lang="es-ES" sz="1800" b="0" i="0" u="none" strike="noStrike" baseline="0" dirty="0">
                <a:solidFill>
                  <a:srgbClr val="000000"/>
                </a:solidFill>
                <a:latin typeface="Aptos" panose="020B0004020202020204" pitchFamily="34" charset="0"/>
              </a:rPr>
              <a:t>No es sencillo encontrar una definición exacta de usabilidad, pero en términos generales se podría decir que </a:t>
            </a:r>
            <a:r>
              <a:rPr lang="es-ES" sz="1800" b="1" i="0" u="none" strike="noStrike" baseline="0" dirty="0">
                <a:solidFill>
                  <a:srgbClr val="000000"/>
                </a:solidFill>
                <a:latin typeface="Aptos" panose="020B0004020202020204" pitchFamily="34" charset="0"/>
              </a:rPr>
              <a:t>la usabilidad de un sistema es la facilidad con la que los usuarios pueden utilizar dicho sistema para llevar a cabo una tarea concreta</a:t>
            </a:r>
            <a:r>
              <a:rPr lang="es-ES" sz="1800" b="0" i="0" u="none" strike="noStrike" baseline="0" dirty="0">
                <a:solidFill>
                  <a:srgbClr val="000000"/>
                </a:solidFill>
                <a:latin typeface="Aptos" panose="020B0004020202020204" pitchFamily="34" charset="0"/>
              </a:rPr>
              <a:t>. Sin embargo, </a:t>
            </a:r>
            <a:r>
              <a:rPr lang="es-ES" sz="1800" b="1" i="0" u="none" strike="noStrike" baseline="0" dirty="0">
                <a:solidFill>
                  <a:srgbClr val="000000"/>
                </a:solidFill>
                <a:latin typeface="Aptos" panose="020B0004020202020204" pitchFamily="34" charset="0"/>
              </a:rPr>
              <a:t>no debemos pensar que usabilidad es simplemente un sinónimo de facilidad</a:t>
            </a:r>
            <a:r>
              <a:rPr lang="es-ES" sz="1800" b="0" i="0" u="none" strike="noStrike" baseline="0" dirty="0">
                <a:solidFill>
                  <a:srgbClr val="000000"/>
                </a:solidFill>
                <a:latin typeface="Aptos" panose="020B0004020202020204" pitchFamily="34" charset="0"/>
              </a:rPr>
              <a:t>, ya que, como veremos más adelante, hay muchos otros factores que influyen en la usabilidad de una aplicación. </a:t>
            </a:r>
          </a:p>
          <a:p>
            <a:pPr marL="0" indent="0" algn="just">
              <a:buNone/>
            </a:pPr>
            <a:r>
              <a:rPr lang="es-ES" sz="1800" b="0" i="0" u="none" strike="noStrike" baseline="0" dirty="0">
                <a:solidFill>
                  <a:srgbClr val="000000"/>
                </a:solidFill>
                <a:latin typeface="Aptos" panose="020B0004020202020204" pitchFamily="34" charset="0"/>
              </a:rPr>
              <a:t>La </a:t>
            </a:r>
            <a:r>
              <a:rPr lang="es-ES" sz="1800" b="1" i="0" u="none" strike="noStrike" baseline="0" dirty="0">
                <a:solidFill>
                  <a:srgbClr val="000000"/>
                </a:solidFill>
                <a:latin typeface="Aptos" panose="020B0004020202020204" pitchFamily="34" charset="0"/>
              </a:rPr>
              <a:t>usabilidad es uno de los conceptos clave dentro del proceso de diseño centrado en el usuario </a:t>
            </a:r>
            <a:r>
              <a:rPr lang="es-ES" sz="1800" b="0" i="0" u="none" strike="noStrike" baseline="0" dirty="0">
                <a:solidFill>
                  <a:srgbClr val="000000"/>
                </a:solidFill>
                <a:latin typeface="Aptos" panose="020B0004020202020204" pitchFamily="34" charset="0"/>
              </a:rPr>
              <a:t>que vimos en el apartado anterior, y debe estar presente tanto en el diseño de las posibles soluciones como en su posterior evaluación. </a:t>
            </a:r>
          </a:p>
          <a:p>
            <a:pPr marL="0" indent="0" algn="just">
              <a:buNone/>
            </a:pPr>
            <a:r>
              <a:rPr lang="es-ES" sz="1800" dirty="0">
                <a:solidFill>
                  <a:srgbClr val="000000"/>
                </a:solidFill>
                <a:latin typeface="Aptos" panose="020B0004020202020204" pitchFamily="34" charset="0"/>
              </a:rPr>
              <a:t>Son varias las </a:t>
            </a:r>
            <a:r>
              <a:rPr lang="es-ES" sz="1800" b="1" dirty="0">
                <a:solidFill>
                  <a:srgbClr val="000000"/>
                </a:solidFill>
                <a:latin typeface="Aptos" panose="020B0004020202020204" pitchFamily="34" charset="0"/>
              </a:rPr>
              <a:t>normas internacionales que incluyen recomendaciones relacionadas con la usabilidad</a:t>
            </a:r>
            <a:r>
              <a:rPr lang="es-ES" sz="1800" dirty="0">
                <a:solidFill>
                  <a:srgbClr val="000000"/>
                </a:solidFill>
                <a:latin typeface="Aptos" panose="020B0004020202020204" pitchFamily="34" charset="0"/>
              </a:rPr>
              <a:t>, como, por ejemplo:</a:t>
            </a:r>
          </a:p>
          <a:p>
            <a:pPr marL="0" indent="0" algn="just">
              <a:buNone/>
            </a:pPr>
            <a:r>
              <a:rPr lang="es-ES" sz="1800" dirty="0">
                <a:solidFill>
                  <a:srgbClr val="000000"/>
                </a:solidFill>
                <a:latin typeface="Aptos" panose="020B0004020202020204" pitchFamily="34" charset="0"/>
              </a:rPr>
              <a:t>• ISO 9241-11 (Usabilidad: definiciones y conceptos).</a:t>
            </a:r>
          </a:p>
          <a:p>
            <a:pPr marL="0" indent="0" algn="just">
              <a:buNone/>
            </a:pPr>
            <a:r>
              <a:rPr lang="es-ES" sz="1800" dirty="0">
                <a:solidFill>
                  <a:srgbClr val="000000"/>
                </a:solidFill>
                <a:latin typeface="Aptos" panose="020B0004020202020204" pitchFamily="34" charset="0"/>
              </a:rPr>
              <a:t>• ISO/EIC 25010 (Calidad en software y sistemas).</a:t>
            </a:r>
          </a:p>
          <a:p>
            <a:pPr marL="0" indent="0" algn="just">
              <a:buNone/>
            </a:pPr>
            <a:r>
              <a:rPr lang="es-ES" sz="1800" dirty="0">
                <a:solidFill>
                  <a:srgbClr val="000000"/>
                </a:solidFill>
                <a:latin typeface="Aptos" panose="020B0004020202020204" pitchFamily="34" charset="0"/>
              </a:rPr>
              <a:t>• ISO/TR 16982 (Métodos de usabilidad como base al diseño centrado en el usuario).</a:t>
            </a:r>
          </a:p>
        </p:txBody>
      </p:sp>
      <p:pic>
        <p:nvPicPr>
          <p:cNvPr id="4098" name="Picture 2" descr="iso25000.com">
            <a:hlinkClick r:id="rId2"/>
            <a:extLst>
              <a:ext uri="{FF2B5EF4-FFF2-40B4-BE49-F238E27FC236}">
                <a16:creationId xmlns:a16="http://schemas.microsoft.com/office/drawing/2014/main" id="{874FD39C-B148-2FF8-AAE6-9970F7CAB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083" y="5713451"/>
            <a:ext cx="3953774" cy="86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577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2.2.- Componentes de la Usabilidad: Aprendizaje</a:t>
            </a:r>
          </a:p>
        </p:txBody>
      </p:sp>
      <p:sp>
        <p:nvSpPr>
          <p:cNvPr id="3" name="Marcador de contenido 2">
            <a:extLst>
              <a:ext uri="{FF2B5EF4-FFF2-40B4-BE49-F238E27FC236}">
                <a16:creationId xmlns:a16="http://schemas.microsoft.com/office/drawing/2014/main" id="{FD76E03A-2864-E678-9536-352AA9B52194}"/>
              </a:ext>
            </a:extLst>
          </p:cNvPr>
          <p:cNvSpPr>
            <a:spLocks noGrp="1"/>
          </p:cNvSpPr>
          <p:nvPr>
            <p:ph sz="half" idx="1"/>
          </p:nvPr>
        </p:nvSpPr>
        <p:spPr>
          <a:xfrm>
            <a:off x="838200" y="1825625"/>
            <a:ext cx="5485918" cy="4667250"/>
          </a:xfrm>
        </p:spPr>
        <p:txBody>
          <a:bodyPr>
            <a:noAutofit/>
          </a:bodyPr>
          <a:lstStyle/>
          <a:p>
            <a:pPr marL="0" indent="0" algn="just">
              <a:buNone/>
            </a:pPr>
            <a:r>
              <a:rPr lang="es-ES" sz="2000" b="0" i="0" u="none" strike="noStrike" baseline="0" dirty="0">
                <a:solidFill>
                  <a:srgbClr val="000000"/>
                </a:solidFill>
                <a:latin typeface="Aptos" panose="020B0004020202020204" pitchFamily="34" charset="0"/>
              </a:rPr>
              <a:t>Uno de los componentes principales de la usabilidad es </a:t>
            </a:r>
            <a:r>
              <a:rPr lang="es-ES" sz="2000" b="1" i="0" u="none" strike="noStrike" baseline="0" dirty="0">
                <a:solidFill>
                  <a:srgbClr val="000000"/>
                </a:solidFill>
                <a:latin typeface="Aptos" panose="020B0004020202020204" pitchFamily="34" charset="0"/>
              </a:rPr>
              <a:t>la facilidad de aprendizaje</a:t>
            </a:r>
            <a:r>
              <a:rPr lang="es-ES" sz="2000" b="0" i="0" u="none" strike="noStrike" baseline="0" dirty="0">
                <a:solidFill>
                  <a:srgbClr val="000000"/>
                </a:solidFill>
                <a:latin typeface="Aptos" panose="020B0004020202020204" pitchFamily="34" charset="0"/>
              </a:rPr>
              <a:t>, determinada por el esfuerzo con el que un nuevo usuario de nuestra aplicación puede llegar a completar una tarea especifica. También es importante que en los sucesivos usos de la aplicación el usuario encuentre la aplicación cada vez más fácil de utilizar. </a:t>
            </a:r>
          </a:p>
          <a:p>
            <a:pPr marL="0" indent="0" algn="just">
              <a:buNone/>
            </a:pPr>
            <a:r>
              <a:rPr lang="es-ES" sz="2000" b="0" i="0" u="none" strike="noStrike" baseline="0" dirty="0">
                <a:solidFill>
                  <a:srgbClr val="000000"/>
                </a:solidFill>
                <a:latin typeface="Aptos" panose="020B0004020202020204" pitchFamily="34" charset="0"/>
              </a:rPr>
              <a:t>Para facilitar el aprendizaje, uno de los aspectos clave es la consistencia con los estándares establecidos en el resto de aplicaciones. Por ejemplo, la mayoría de las aplicaciones asocian el atajo de teclado “</a:t>
            </a:r>
            <a:r>
              <a:rPr lang="es-ES" sz="2000" b="1" i="0" u="none" strike="noStrike" baseline="0" dirty="0" err="1">
                <a:solidFill>
                  <a:srgbClr val="000000"/>
                </a:solidFill>
                <a:latin typeface="Aptos" panose="020B0004020202020204" pitchFamily="34" charset="0"/>
              </a:rPr>
              <a:t>Ctrl+C</a:t>
            </a:r>
            <a:r>
              <a:rPr lang="es-ES" sz="2000" b="1" i="0" u="none" strike="noStrike" baseline="0" dirty="0">
                <a:solidFill>
                  <a:srgbClr val="000000"/>
                </a:solidFill>
                <a:latin typeface="Aptos" panose="020B0004020202020204" pitchFamily="34" charset="0"/>
              </a:rPr>
              <a:t>” </a:t>
            </a:r>
            <a:r>
              <a:rPr lang="es-ES" sz="2000" b="0" i="0" u="none" strike="noStrike" baseline="0" dirty="0">
                <a:solidFill>
                  <a:srgbClr val="000000"/>
                </a:solidFill>
                <a:latin typeface="Aptos" panose="020B0004020202020204" pitchFamily="34" charset="0"/>
              </a:rPr>
              <a:t>con la acción de copiar. Si lo hacemos así también en nuestro producto, estaremos facilitando el aprendizaje. </a:t>
            </a:r>
            <a:endParaRPr lang="es-ES" sz="2000" dirty="0"/>
          </a:p>
        </p:txBody>
      </p:sp>
      <p:pic>
        <p:nvPicPr>
          <p:cNvPr id="7" name="Marcador de contenido 6">
            <a:extLst>
              <a:ext uri="{FF2B5EF4-FFF2-40B4-BE49-F238E27FC236}">
                <a16:creationId xmlns:a16="http://schemas.microsoft.com/office/drawing/2014/main" id="{430C5E67-286F-0FF5-3A34-0539414574BD}"/>
              </a:ext>
            </a:extLst>
          </p:cNvPr>
          <p:cNvPicPr>
            <a:picLocks noGrp="1" noChangeAspect="1"/>
          </p:cNvPicPr>
          <p:nvPr>
            <p:ph sz="half" idx="2"/>
          </p:nvPr>
        </p:nvPicPr>
        <p:blipFill>
          <a:blip r:embed="rId2"/>
          <a:stretch>
            <a:fillRect/>
          </a:stretch>
        </p:blipFill>
        <p:spPr>
          <a:xfrm>
            <a:off x="6410382" y="1825625"/>
            <a:ext cx="4877763" cy="4351338"/>
          </a:xfrm>
        </p:spPr>
      </p:pic>
    </p:spTree>
    <p:extLst>
      <p:ext uri="{BB962C8B-B14F-4D97-AF65-F5344CB8AC3E}">
        <p14:creationId xmlns:p14="http://schemas.microsoft.com/office/powerpoint/2010/main" val="31324589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2.2.- Componentes de la Usabilidad: Eficiencia</a:t>
            </a:r>
          </a:p>
        </p:txBody>
      </p:sp>
      <p:sp>
        <p:nvSpPr>
          <p:cNvPr id="3" name="Marcador de contenido 2">
            <a:extLst>
              <a:ext uri="{FF2B5EF4-FFF2-40B4-BE49-F238E27FC236}">
                <a16:creationId xmlns:a16="http://schemas.microsoft.com/office/drawing/2014/main" id="{FD76E03A-2864-E678-9536-352AA9B52194}"/>
              </a:ext>
            </a:extLst>
          </p:cNvPr>
          <p:cNvSpPr>
            <a:spLocks noGrp="1"/>
          </p:cNvSpPr>
          <p:nvPr>
            <p:ph sz="half" idx="1"/>
          </p:nvPr>
        </p:nvSpPr>
        <p:spPr>
          <a:xfrm>
            <a:off x="838200" y="2101669"/>
            <a:ext cx="5485918" cy="3867809"/>
          </a:xfrm>
        </p:spPr>
        <p:txBody>
          <a:bodyPr>
            <a:noAutofit/>
          </a:bodyPr>
          <a:lstStyle/>
          <a:p>
            <a:pPr marL="0" indent="0" algn="just">
              <a:buNone/>
            </a:pPr>
            <a:r>
              <a:rPr lang="es-ES" sz="2000" dirty="0"/>
              <a:t>Otro requisito para la buena usabilidad de la aplicación es la eficiencia. El usuario, una vez que ha aprendido nuestro diseño, debe ser capaz de </a:t>
            </a:r>
            <a:r>
              <a:rPr lang="es-ES" sz="2000" b="1" dirty="0"/>
              <a:t>realizar las tareas</a:t>
            </a:r>
            <a:r>
              <a:rPr lang="es-ES" sz="2000" dirty="0"/>
              <a:t> para las que se ha creado el producto </a:t>
            </a:r>
            <a:r>
              <a:rPr lang="es-ES" sz="2000" b="1" dirty="0"/>
              <a:t>lo más rápido posible y sin impedimentos</a:t>
            </a:r>
            <a:r>
              <a:rPr lang="es-ES" sz="2000" dirty="0"/>
              <a:t>, siguiendo el proceso más sencillo.</a:t>
            </a:r>
          </a:p>
          <a:p>
            <a:pPr marL="0" indent="0" algn="just">
              <a:buNone/>
            </a:pPr>
            <a:r>
              <a:rPr lang="es-ES" sz="2000" dirty="0"/>
              <a:t>Muchas aplicaciones ofrecen a los usuarios experimentados formas alternativas de realizar las tareas que ayudan a mejorar la eficiencia, como la definición de atajos de teclado personalizados o la creación de macros para encadenar acciones.</a:t>
            </a:r>
          </a:p>
        </p:txBody>
      </p:sp>
      <p:pic>
        <p:nvPicPr>
          <p:cNvPr id="7" name="Marcador de contenido 6">
            <a:extLst>
              <a:ext uri="{FF2B5EF4-FFF2-40B4-BE49-F238E27FC236}">
                <a16:creationId xmlns:a16="http://schemas.microsoft.com/office/drawing/2014/main" id="{430C5E67-286F-0FF5-3A34-0539414574BD}"/>
              </a:ext>
            </a:extLst>
          </p:cNvPr>
          <p:cNvPicPr>
            <a:picLocks noGrp="1" noChangeAspect="1"/>
          </p:cNvPicPr>
          <p:nvPr>
            <p:ph sz="half" idx="2"/>
          </p:nvPr>
        </p:nvPicPr>
        <p:blipFill>
          <a:blip r:embed="rId2"/>
          <a:stretch>
            <a:fillRect/>
          </a:stretch>
        </p:blipFill>
        <p:spPr>
          <a:xfrm>
            <a:off x="6410382" y="1825625"/>
            <a:ext cx="4877763" cy="4351338"/>
          </a:xfrm>
        </p:spPr>
      </p:pic>
    </p:spTree>
    <p:extLst>
      <p:ext uri="{BB962C8B-B14F-4D97-AF65-F5344CB8AC3E}">
        <p14:creationId xmlns:p14="http://schemas.microsoft.com/office/powerpoint/2010/main" val="925682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2.2.- Componentes de la Usabilidad: Recuerdo</a:t>
            </a:r>
          </a:p>
        </p:txBody>
      </p:sp>
      <p:sp>
        <p:nvSpPr>
          <p:cNvPr id="3" name="Marcador de contenido 2">
            <a:extLst>
              <a:ext uri="{FF2B5EF4-FFF2-40B4-BE49-F238E27FC236}">
                <a16:creationId xmlns:a16="http://schemas.microsoft.com/office/drawing/2014/main" id="{FD76E03A-2864-E678-9536-352AA9B52194}"/>
              </a:ext>
            </a:extLst>
          </p:cNvPr>
          <p:cNvSpPr>
            <a:spLocks noGrp="1"/>
          </p:cNvSpPr>
          <p:nvPr>
            <p:ph sz="half" idx="1"/>
          </p:nvPr>
        </p:nvSpPr>
        <p:spPr>
          <a:xfrm>
            <a:off x="838200" y="2265571"/>
            <a:ext cx="5485918" cy="3436488"/>
          </a:xfrm>
        </p:spPr>
        <p:txBody>
          <a:bodyPr>
            <a:noAutofit/>
          </a:bodyPr>
          <a:lstStyle/>
          <a:p>
            <a:pPr marL="0" indent="0" algn="just">
              <a:buNone/>
            </a:pPr>
            <a:r>
              <a:rPr lang="es-ES" sz="2000" dirty="0"/>
              <a:t>También es importante que, si un usuario está un tiempo sin utilizar nuestro diseño, </a:t>
            </a:r>
            <a:r>
              <a:rPr lang="es-ES" sz="2000" b="1" dirty="0"/>
              <a:t>el esfuerzo de recuerdo cuando vuelva a usar el producto sea el mínimo posible</a:t>
            </a:r>
            <a:r>
              <a:rPr lang="es-ES" sz="2000" dirty="0"/>
              <a:t>. Debemos evitar que el usuario tenga que memorizar la forma en la que realizar las tareas.</a:t>
            </a:r>
          </a:p>
          <a:p>
            <a:pPr marL="0" indent="0" algn="just">
              <a:buNone/>
            </a:pPr>
            <a:r>
              <a:rPr lang="es-ES" sz="2000" dirty="0"/>
              <a:t>Un recurso que se utiliza en algunas aplicaciones para evitar que el usuario memorice son los asistentes, que van guiando paso a paso en la realización de una tarea larga o especialmente compleja.</a:t>
            </a:r>
          </a:p>
        </p:txBody>
      </p:sp>
      <p:pic>
        <p:nvPicPr>
          <p:cNvPr id="7" name="Marcador de contenido 6">
            <a:extLst>
              <a:ext uri="{FF2B5EF4-FFF2-40B4-BE49-F238E27FC236}">
                <a16:creationId xmlns:a16="http://schemas.microsoft.com/office/drawing/2014/main" id="{430C5E67-286F-0FF5-3A34-0539414574BD}"/>
              </a:ext>
            </a:extLst>
          </p:cNvPr>
          <p:cNvPicPr>
            <a:picLocks noGrp="1" noChangeAspect="1"/>
          </p:cNvPicPr>
          <p:nvPr>
            <p:ph sz="half" idx="2"/>
          </p:nvPr>
        </p:nvPicPr>
        <p:blipFill>
          <a:blip r:embed="rId2"/>
          <a:stretch>
            <a:fillRect/>
          </a:stretch>
        </p:blipFill>
        <p:spPr>
          <a:xfrm>
            <a:off x="6410382" y="1825625"/>
            <a:ext cx="4877763" cy="4351338"/>
          </a:xfrm>
        </p:spPr>
      </p:pic>
    </p:spTree>
    <p:extLst>
      <p:ext uri="{BB962C8B-B14F-4D97-AF65-F5344CB8AC3E}">
        <p14:creationId xmlns:p14="http://schemas.microsoft.com/office/powerpoint/2010/main" val="3210200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2.2.- Componentes de la Usabilidad:     Errores   </a:t>
            </a:r>
          </a:p>
        </p:txBody>
      </p:sp>
      <p:sp>
        <p:nvSpPr>
          <p:cNvPr id="3" name="Marcador de contenido 2">
            <a:extLst>
              <a:ext uri="{FF2B5EF4-FFF2-40B4-BE49-F238E27FC236}">
                <a16:creationId xmlns:a16="http://schemas.microsoft.com/office/drawing/2014/main" id="{FD76E03A-2864-E678-9536-352AA9B52194}"/>
              </a:ext>
            </a:extLst>
          </p:cNvPr>
          <p:cNvSpPr>
            <a:spLocks noGrp="1"/>
          </p:cNvSpPr>
          <p:nvPr>
            <p:ph sz="half" idx="1"/>
          </p:nvPr>
        </p:nvSpPr>
        <p:spPr>
          <a:xfrm>
            <a:off x="838200" y="1923600"/>
            <a:ext cx="5485918" cy="4802187"/>
          </a:xfrm>
        </p:spPr>
        <p:txBody>
          <a:bodyPr>
            <a:noAutofit/>
          </a:bodyPr>
          <a:lstStyle/>
          <a:p>
            <a:pPr marL="0" indent="0" algn="just">
              <a:buNone/>
            </a:pPr>
            <a:r>
              <a:rPr lang="es-ES" sz="2000" dirty="0"/>
              <a:t>Una parte fundamental de la usabilidad es la relacionada con los errores. La aplicación debe ser capaz de </a:t>
            </a:r>
            <a:r>
              <a:rPr lang="es-ES" sz="2000" b="1" dirty="0"/>
              <a:t>tolerar un amplio abanico de acciones realizadas por el usuario sin generar un error</a:t>
            </a:r>
            <a:r>
              <a:rPr lang="es-ES" sz="2000" dirty="0"/>
              <a:t>. En el caso en el que </a:t>
            </a:r>
            <a:r>
              <a:rPr lang="es-ES" sz="2000" b="1" dirty="0"/>
              <a:t>el error </a:t>
            </a:r>
            <a:r>
              <a:rPr lang="es-ES" sz="2000" dirty="0"/>
              <a:t>se produzca, </a:t>
            </a:r>
            <a:r>
              <a:rPr lang="es-ES" sz="2000" b="1" dirty="0"/>
              <a:t>se deberá informar adecuadamente </a:t>
            </a:r>
            <a:r>
              <a:rPr lang="es-ES" sz="2000" dirty="0"/>
              <a:t>al usuario del tipo de error y su gravedad, y proporcionar información para poder corregirlo.</a:t>
            </a:r>
          </a:p>
          <a:p>
            <a:pPr marL="0" indent="0" algn="just">
              <a:buNone/>
            </a:pPr>
            <a:r>
              <a:rPr lang="es-ES" sz="2000" dirty="0"/>
              <a:t>Debemos prestar especial atención al lenguaje utilizado en los mensajes de error que se muestran al usuario, ya que la forma de expresar la situación producida puede tener una influencia negativa. Hay que evitar el lenguaje acusatorio e intimidador, así como la descripción excesivamente técnica del error.</a:t>
            </a:r>
          </a:p>
        </p:txBody>
      </p:sp>
      <p:pic>
        <p:nvPicPr>
          <p:cNvPr id="7" name="Marcador de contenido 6">
            <a:extLst>
              <a:ext uri="{FF2B5EF4-FFF2-40B4-BE49-F238E27FC236}">
                <a16:creationId xmlns:a16="http://schemas.microsoft.com/office/drawing/2014/main" id="{430C5E67-286F-0FF5-3A34-0539414574BD}"/>
              </a:ext>
            </a:extLst>
          </p:cNvPr>
          <p:cNvPicPr>
            <a:picLocks noGrp="1" noChangeAspect="1"/>
          </p:cNvPicPr>
          <p:nvPr>
            <p:ph sz="half" idx="2"/>
          </p:nvPr>
        </p:nvPicPr>
        <p:blipFill>
          <a:blip r:embed="rId2"/>
          <a:stretch>
            <a:fillRect/>
          </a:stretch>
        </p:blipFill>
        <p:spPr>
          <a:xfrm>
            <a:off x="6410382" y="1825625"/>
            <a:ext cx="4877763" cy="4351338"/>
          </a:xfrm>
        </p:spPr>
      </p:pic>
    </p:spTree>
    <p:extLst>
      <p:ext uri="{BB962C8B-B14F-4D97-AF65-F5344CB8AC3E}">
        <p14:creationId xmlns:p14="http://schemas.microsoft.com/office/powerpoint/2010/main" val="2600807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2.2.- Componentes de la Usabilidad: Satisfacción   </a:t>
            </a:r>
          </a:p>
        </p:txBody>
      </p:sp>
      <p:sp>
        <p:nvSpPr>
          <p:cNvPr id="3" name="Marcador de contenido 2">
            <a:extLst>
              <a:ext uri="{FF2B5EF4-FFF2-40B4-BE49-F238E27FC236}">
                <a16:creationId xmlns:a16="http://schemas.microsoft.com/office/drawing/2014/main" id="{FD76E03A-2864-E678-9536-352AA9B52194}"/>
              </a:ext>
            </a:extLst>
          </p:cNvPr>
          <p:cNvSpPr>
            <a:spLocks noGrp="1"/>
          </p:cNvSpPr>
          <p:nvPr>
            <p:ph sz="half" idx="1"/>
          </p:nvPr>
        </p:nvSpPr>
        <p:spPr>
          <a:xfrm>
            <a:off x="838200" y="2156513"/>
            <a:ext cx="5485918" cy="3769834"/>
          </a:xfrm>
        </p:spPr>
        <p:txBody>
          <a:bodyPr>
            <a:noAutofit/>
          </a:bodyPr>
          <a:lstStyle/>
          <a:p>
            <a:pPr marL="0" indent="0" algn="just">
              <a:buNone/>
            </a:pPr>
            <a:r>
              <a:rPr lang="es-ES" sz="2000" dirty="0"/>
              <a:t>El último componente de la usabilidad es la satisfacción del usuario al utilizar nuestro producto. El diseño debe conseguir que </a:t>
            </a:r>
            <a:r>
              <a:rPr lang="es-ES" sz="2000" b="1" dirty="0"/>
              <a:t>la experiencia de usuario con nuestra aplicación sea agradable y que su sensación después del uso sea positiva</a:t>
            </a:r>
            <a:r>
              <a:rPr lang="es-ES" sz="2000" dirty="0"/>
              <a:t>.</a:t>
            </a:r>
          </a:p>
          <a:p>
            <a:pPr marL="0" indent="0" algn="just">
              <a:buNone/>
            </a:pPr>
            <a:r>
              <a:rPr lang="es-ES" sz="2000" dirty="0"/>
              <a:t>La satisfacción del usuario está, en gran medida, influenciada por la apariencia visual de la interfaz, que debería ser estéticamente agradable pero minimalista. En este sentido, es importante seguir las pautas de diseño que veremos en el último apartado de la unidad.</a:t>
            </a:r>
          </a:p>
        </p:txBody>
      </p:sp>
      <p:pic>
        <p:nvPicPr>
          <p:cNvPr id="7" name="Marcador de contenido 6">
            <a:extLst>
              <a:ext uri="{FF2B5EF4-FFF2-40B4-BE49-F238E27FC236}">
                <a16:creationId xmlns:a16="http://schemas.microsoft.com/office/drawing/2014/main" id="{430C5E67-286F-0FF5-3A34-0539414574BD}"/>
              </a:ext>
            </a:extLst>
          </p:cNvPr>
          <p:cNvPicPr>
            <a:picLocks noGrp="1" noChangeAspect="1"/>
          </p:cNvPicPr>
          <p:nvPr>
            <p:ph sz="half" idx="2"/>
          </p:nvPr>
        </p:nvPicPr>
        <p:blipFill>
          <a:blip r:embed="rId2"/>
          <a:stretch>
            <a:fillRect/>
          </a:stretch>
        </p:blipFill>
        <p:spPr>
          <a:xfrm>
            <a:off x="6410382" y="1825625"/>
            <a:ext cx="4877763" cy="4351338"/>
          </a:xfrm>
        </p:spPr>
      </p:pic>
    </p:spTree>
    <p:extLst>
      <p:ext uri="{BB962C8B-B14F-4D97-AF65-F5344CB8AC3E}">
        <p14:creationId xmlns:p14="http://schemas.microsoft.com/office/powerpoint/2010/main" val="24754189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2.3.- Evaluación de la Usabilidad</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690688"/>
            <a:ext cx="10732698" cy="4351338"/>
          </a:xfrm>
        </p:spPr>
        <p:txBody>
          <a:bodyPr>
            <a:normAutofit/>
          </a:bodyPr>
          <a:lstStyle/>
          <a:p>
            <a:pPr marL="0" indent="0" algn="just">
              <a:buNone/>
            </a:pPr>
            <a:r>
              <a:rPr lang="es-ES" sz="1800" dirty="0">
                <a:solidFill>
                  <a:srgbClr val="000000"/>
                </a:solidFill>
                <a:latin typeface="Aptos" panose="020B0004020202020204" pitchFamily="34" charset="0"/>
              </a:rPr>
              <a:t>Como vimos en el bloque anterior, </a:t>
            </a:r>
            <a:r>
              <a:rPr lang="es-ES" sz="1800" b="1" dirty="0">
                <a:solidFill>
                  <a:srgbClr val="000000"/>
                </a:solidFill>
                <a:latin typeface="Aptos" panose="020B0004020202020204" pitchFamily="34" charset="0"/>
              </a:rPr>
              <a:t>una de las fases del proceso de diseño centrado en el usuario es la evaluación, y la usabilidad es uno de los factores clave que debemos evaluar</a:t>
            </a:r>
            <a:r>
              <a:rPr lang="es-ES" sz="1800" dirty="0">
                <a:solidFill>
                  <a:srgbClr val="000000"/>
                </a:solidFill>
                <a:latin typeface="Aptos" panose="020B0004020202020204" pitchFamily="34" charset="0"/>
              </a:rPr>
              <a:t>. Desde los primeros prototipos de nuestro producto tenemos que validar el diseño con nuestros usuarios, lo que nos aportará información muy valiosa para mejorar y evolucionar hacia la solución final.</a:t>
            </a:r>
          </a:p>
          <a:p>
            <a:pPr marL="0" indent="0" algn="just">
              <a:buNone/>
            </a:pPr>
            <a:r>
              <a:rPr lang="es-ES" sz="1800" dirty="0">
                <a:solidFill>
                  <a:srgbClr val="000000"/>
                </a:solidFill>
                <a:latin typeface="Aptos" panose="020B0004020202020204" pitchFamily="34" charset="0"/>
              </a:rPr>
              <a:t>Podemos destacar los siguientes tres objetivos de la evaluación de la usabilidad:</a:t>
            </a:r>
          </a:p>
          <a:p>
            <a:pPr marL="0" indent="0" algn="just">
              <a:buNone/>
            </a:pPr>
            <a:r>
              <a:rPr lang="es-ES" sz="1800" dirty="0">
                <a:solidFill>
                  <a:srgbClr val="000000"/>
                </a:solidFill>
                <a:latin typeface="Aptos" panose="020B0004020202020204" pitchFamily="34" charset="0"/>
              </a:rPr>
              <a:t>• Identificar problemas en el diseño del producto o servicio.</a:t>
            </a:r>
          </a:p>
          <a:p>
            <a:pPr marL="0" indent="0" algn="just">
              <a:buNone/>
            </a:pPr>
            <a:r>
              <a:rPr lang="es-ES" sz="1800" dirty="0">
                <a:solidFill>
                  <a:srgbClr val="000000"/>
                </a:solidFill>
                <a:latin typeface="Aptos" panose="020B0004020202020204" pitchFamily="34" charset="0"/>
              </a:rPr>
              <a:t>• Descubrir nuevas oportunidades de mejora del diseño que no nos habíamos planteado.</a:t>
            </a:r>
          </a:p>
          <a:p>
            <a:pPr marL="0" indent="0" algn="just">
              <a:buNone/>
            </a:pPr>
            <a:r>
              <a:rPr lang="es-ES" sz="1800" dirty="0">
                <a:solidFill>
                  <a:srgbClr val="000000"/>
                </a:solidFill>
                <a:latin typeface="Aptos" panose="020B0004020202020204" pitchFamily="34" charset="0"/>
              </a:rPr>
              <a:t>• Aprender acerca del comportamiento y las preferencias de nuestros usuarios.</a:t>
            </a:r>
          </a:p>
        </p:txBody>
      </p:sp>
      <p:pic>
        <p:nvPicPr>
          <p:cNvPr id="5124" name="Picture 4" descr="10 Criterios para evaluar la usabilidad de tus páginas web">
            <a:extLst>
              <a:ext uri="{FF2B5EF4-FFF2-40B4-BE49-F238E27FC236}">
                <a16:creationId xmlns:a16="http://schemas.microsoft.com/office/drawing/2014/main" id="{CF3B8B9A-B5B1-9D79-1BC9-69E66AB0C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1667" y="4403785"/>
            <a:ext cx="3857625" cy="2024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3798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1: Interfaces de usuario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p:txBody>
          <a:bodyPr/>
          <a:lstStyle/>
          <a:p>
            <a:pPr marL="0" indent="0">
              <a:buNone/>
            </a:pPr>
            <a:r>
              <a:rPr lang="es-ES" dirty="0"/>
              <a:t>1.1.- Interfaces.</a:t>
            </a:r>
          </a:p>
          <a:p>
            <a:pPr marL="0" indent="0">
              <a:buNone/>
            </a:pPr>
            <a:r>
              <a:rPr lang="es-ES" dirty="0"/>
              <a:t>1.2.- Elementos de una interfaz.</a:t>
            </a:r>
          </a:p>
          <a:p>
            <a:pPr marL="0" indent="0">
              <a:buNone/>
            </a:pPr>
            <a:r>
              <a:rPr lang="es-ES" dirty="0"/>
              <a:t>1.3.- Interacción persona-ordenador (HCI).</a:t>
            </a:r>
          </a:p>
          <a:p>
            <a:pPr marL="0" indent="0">
              <a:buNone/>
            </a:pPr>
            <a:r>
              <a:rPr lang="es-ES" dirty="0"/>
              <a:t>1.4.- Características y evolución de las interfaces. </a:t>
            </a:r>
          </a:p>
          <a:p>
            <a:pPr marL="0" indent="0">
              <a:buNone/>
            </a:pPr>
            <a:r>
              <a:rPr lang="es-ES" dirty="0"/>
              <a:t>1.5.- Tipos de interfaces.</a:t>
            </a:r>
          </a:p>
          <a:p>
            <a:pPr marL="0" indent="0">
              <a:buNone/>
            </a:pPr>
            <a:r>
              <a:rPr lang="es-ES" dirty="0"/>
              <a:t>1.6.- Diseño centrado en el usuario</a:t>
            </a:r>
          </a:p>
        </p:txBody>
      </p:sp>
      <p:pic>
        <p:nvPicPr>
          <p:cNvPr id="7170" name="Picture 2" descr="Diseño centrado en el usuario – Fernanda WR">
            <a:extLst>
              <a:ext uri="{FF2B5EF4-FFF2-40B4-BE49-F238E27FC236}">
                <a16:creationId xmlns:a16="http://schemas.microsoft.com/office/drawing/2014/main" id="{24AC6803-B06D-FA17-4285-25A268830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7778" y="810431"/>
            <a:ext cx="3506957" cy="250166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ntroduction to Human Computer Interaction (HCI) - GeeksforGeeks">
            <a:extLst>
              <a:ext uri="{FF2B5EF4-FFF2-40B4-BE49-F238E27FC236}">
                <a16:creationId xmlns:a16="http://schemas.microsoft.com/office/drawing/2014/main" id="{3F5C3692-FB26-0311-D521-6A42F876F1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39" t="13500" b="14408"/>
          <a:stretch/>
        </p:blipFill>
        <p:spPr bwMode="auto">
          <a:xfrm>
            <a:off x="6988831" y="4209370"/>
            <a:ext cx="4735904" cy="18304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552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2.3.- Evaluación de la Usabilidad:                ¿Qué debemos evaluar?</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2034381"/>
            <a:ext cx="10732698" cy="3338512"/>
          </a:xfrm>
        </p:spPr>
        <p:txBody>
          <a:bodyPr>
            <a:normAutofit/>
          </a:bodyPr>
          <a:lstStyle/>
          <a:p>
            <a:pPr marL="0" indent="0" algn="just">
              <a:buNone/>
            </a:pPr>
            <a:r>
              <a:rPr lang="es-ES" sz="1800" b="1" dirty="0">
                <a:solidFill>
                  <a:srgbClr val="000000"/>
                </a:solidFill>
                <a:latin typeface="Aptos" panose="020B0004020202020204" pitchFamily="34" charset="0"/>
              </a:rPr>
              <a:t>La primera pregunta </a:t>
            </a:r>
            <a:r>
              <a:rPr lang="es-ES" sz="1800" dirty="0">
                <a:solidFill>
                  <a:srgbClr val="000000"/>
                </a:solidFill>
                <a:latin typeface="Aptos" panose="020B0004020202020204" pitchFamily="34" charset="0"/>
              </a:rPr>
              <a:t>que debemos responder a la hora de plantear la evaluación de la usabilidad de un diseño </a:t>
            </a:r>
            <a:r>
              <a:rPr lang="es-ES" sz="1800" b="1" dirty="0">
                <a:solidFill>
                  <a:srgbClr val="000000"/>
                </a:solidFill>
                <a:latin typeface="Aptos" panose="020B0004020202020204" pitchFamily="34" charset="0"/>
              </a:rPr>
              <a:t>es qué vamos a evaluar</a:t>
            </a:r>
            <a:r>
              <a:rPr lang="es-ES" sz="1800" dirty="0">
                <a:solidFill>
                  <a:srgbClr val="000000"/>
                </a:solidFill>
                <a:latin typeface="Aptos" panose="020B0004020202020204" pitchFamily="34" charset="0"/>
              </a:rPr>
              <a:t>. Las sesiones de evaluación de la usabilidad consisten en plantear a un grupo de usuarios la realización de una serie de tareas realistas que podrían realizar en su trabajo diario con la aplicación.</a:t>
            </a:r>
          </a:p>
          <a:p>
            <a:pPr marL="0" indent="0" algn="just">
              <a:buNone/>
            </a:pPr>
            <a:r>
              <a:rPr lang="es-ES" sz="1800" dirty="0">
                <a:solidFill>
                  <a:srgbClr val="000000"/>
                </a:solidFill>
                <a:latin typeface="Aptos" panose="020B0004020202020204" pitchFamily="34" charset="0"/>
              </a:rPr>
              <a:t>Las tareas que se plantean pueden ser muy especificas o con un resultado abierto, dependiendo de los objetivos de la prueba. Pero siempre tendremos que ser muy cuidadosos con la forma de especificar la tarea para evitar malentendidos y confusiones al usuario. También debemos evitar dirigir al usuario excesivamente, y permitirle que use libremente el diseño.</a:t>
            </a:r>
          </a:p>
          <a:p>
            <a:pPr marL="0" indent="0" algn="just">
              <a:buNone/>
            </a:pPr>
            <a:r>
              <a:rPr lang="es-ES" sz="1800" b="1" dirty="0">
                <a:solidFill>
                  <a:srgbClr val="000000"/>
                </a:solidFill>
                <a:latin typeface="Aptos" panose="020B0004020202020204" pitchFamily="34" charset="0"/>
              </a:rPr>
              <a:t>IMPORTANTE</a:t>
            </a:r>
            <a:r>
              <a:rPr lang="es-ES" sz="1800" dirty="0">
                <a:solidFill>
                  <a:srgbClr val="000000"/>
                </a:solidFill>
                <a:latin typeface="Aptos" panose="020B0004020202020204" pitchFamily="34" charset="0"/>
              </a:rPr>
              <a:t>: A la hora de elegir las tareas la usabilidad, debemos priorizar las mas relevantes para nuestra aplicación. Se recomienda que no sean mas de cinco tareas por participante y que la duración total de la sesión no exceda de una hora.</a:t>
            </a:r>
          </a:p>
        </p:txBody>
      </p:sp>
    </p:spTree>
    <p:extLst>
      <p:ext uri="{BB962C8B-B14F-4D97-AF65-F5344CB8AC3E}">
        <p14:creationId xmlns:p14="http://schemas.microsoft.com/office/powerpoint/2010/main" val="3161374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2.3.- Evaluación de la Usabilidad:                ¿Qué debemos evaluar?</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913614"/>
            <a:ext cx="10732698" cy="4458494"/>
          </a:xfrm>
        </p:spPr>
        <p:txBody>
          <a:bodyPr>
            <a:noAutofit/>
          </a:bodyPr>
          <a:lstStyle/>
          <a:p>
            <a:pPr marL="0" indent="0" algn="just">
              <a:buNone/>
            </a:pPr>
            <a:r>
              <a:rPr lang="es-ES" sz="2000" dirty="0">
                <a:solidFill>
                  <a:srgbClr val="000000"/>
                </a:solidFill>
                <a:latin typeface="Aptos" panose="020B0004020202020204" pitchFamily="34" charset="0"/>
              </a:rPr>
              <a:t>Además de las tareas que se plantearan al usuario, tenemos que </a:t>
            </a:r>
            <a:r>
              <a:rPr lang="es-ES" sz="2000" b="1" dirty="0">
                <a:solidFill>
                  <a:srgbClr val="000000"/>
                </a:solidFill>
                <a:latin typeface="Aptos" panose="020B0004020202020204" pitchFamily="34" charset="0"/>
              </a:rPr>
              <a:t>decidir que nos interesa medir durante la prueba</a:t>
            </a:r>
            <a:r>
              <a:rPr lang="es-ES" sz="2000" dirty="0">
                <a:solidFill>
                  <a:srgbClr val="000000"/>
                </a:solidFill>
                <a:latin typeface="Aptos" panose="020B0004020202020204" pitchFamily="34" charset="0"/>
              </a:rPr>
              <a:t>. En términos generales, se suelen distinguir entre dos tipos de métricas:</a:t>
            </a:r>
          </a:p>
          <a:p>
            <a:pPr marL="0" indent="0" algn="just">
              <a:buNone/>
            </a:pPr>
            <a:r>
              <a:rPr lang="es-ES" sz="2000" dirty="0">
                <a:solidFill>
                  <a:srgbClr val="000000"/>
                </a:solidFill>
                <a:latin typeface="Aptos" panose="020B0004020202020204" pitchFamily="34" charset="0"/>
              </a:rPr>
              <a:t>• </a:t>
            </a:r>
            <a:r>
              <a:rPr lang="es-ES" sz="2000" b="1" dirty="0">
                <a:solidFill>
                  <a:srgbClr val="000000"/>
                </a:solidFill>
                <a:latin typeface="Aptos" panose="020B0004020202020204" pitchFamily="34" charset="0"/>
              </a:rPr>
              <a:t>Cualitativas</a:t>
            </a:r>
            <a:r>
              <a:rPr lang="es-ES" sz="2000" dirty="0">
                <a:solidFill>
                  <a:srgbClr val="000000"/>
                </a:solidFill>
                <a:latin typeface="Aptos" panose="020B0004020202020204" pitchFamily="34" charset="0"/>
              </a:rPr>
              <a:t>: este tipo de métricas son especialmente importantes en las primeras fases del diseño y consisten en valoraciones subjetivas que realiza el usuario durante la prueba o en observaciones que podemos hacer sobre su comportamiento.</a:t>
            </a:r>
          </a:p>
          <a:p>
            <a:pPr marL="0" indent="0" algn="just">
              <a:buNone/>
            </a:pPr>
            <a:r>
              <a:rPr lang="es-ES" sz="2000" b="1" dirty="0">
                <a:solidFill>
                  <a:srgbClr val="000000"/>
                </a:solidFill>
                <a:latin typeface="Aptos" panose="020B0004020202020204" pitchFamily="34" charset="0"/>
              </a:rPr>
              <a:t>EJEMPLO</a:t>
            </a:r>
            <a:r>
              <a:rPr lang="es-ES" sz="2000" dirty="0">
                <a:solidFill>
                  <a:srgbClr val="000000"/>
                </a:solidFill>
                <a:latin typeface="Aptos" panose="020B0004020202020204" pitchFamily="34" charset="0"/>
              </a:rPr>
              <a:t>: Ejemplos de métricas cualitativas son el nivel de estrés del usuario (determinado por sus movimientos, gestos o expresiones) o la satisfacción del usuario tras la prueba (que puede comentar directamente o podemos recoger con un cuestionario).</a:t>
            </a:r>
          </a:p>
          <a:p>
            <a:pPr marL="0" indent="0" algn="just">
              <a:buNone/>
            </a:pPr>
            <a:r>
              <a:rPr lang="es-ES" sz="2000" dirty="0">
                <a:solidFill>
                  <a:srgbClr val="000000"/>
                </a:solidFill>
                <a:latin typeface="Aptos" panose="020B0004020202020204" pitchFamily="34" charset="0"/>
              </a:rPr>
              <a:t>• </a:t>
            </a:r>
            <a:r>
              <a:rPr lang="es-ES" sz="2000" b="1" dirty="0">
                <a:solidFill>
                  <a:srgbClr val="000000"/>
                </a:solidFill>
                <a:latin typeface="Aptos" panose="020B0004020202020204" pitchFamily="34" charset="0"/>
              </a:rPr>
              <a:t>Cuantitativas</a:t>
            </a:r>
            <a:r>
              <a:rPr lang="es-ES" sz="2000" dirty="0">
                <a:solidFill>
                  <a:srgbClr val="000000"/>
                </a:solidFill>
                <a:latin typeface="Aptos" panose="020B0004020202020204" pitchFamily="34" charset="0"/>
              </a:rPr>
              <a:t>: estas métricas se basan en parámetros cuantificables y se utilizan más cuando el diseño está casi acabado o incluso cuando el producto ya está en funcionamiento.</a:t>
            </a:r>
          </a:p>
          <a:p>
            <a:pPr marL="0" indent="0" algn="just">
              <a:buNone/>
            </a:pPr>
            <a:r>
              <a:rPr lang="es-ES" sz="2000" b="1" dirty="0">
                <a:solidFill>
                  <a:srgbClr val="000000"/>
                </a:solidFill>
                <a:latin typeface="Aptos" panose="020B0004020202020204" pitchFamily="34" charset="0"/>
              </a:rPr>
              <a:t>EJEMPLO</a:t>
            </a:r>
            <a:r>
              <a:rPr lang="es-ES" sz="2000" dirty="0">
                <a:solidFill>
                  <a:srgbClr val="000000"/>
                </a:solidFill>
                <a:latin typeface="Aptos" panose="020B0004020202020204" pitchFamily="34" charset="0"/>
              </a:rPr>
              <a:t>: Algunas métricas cuantitativas podrían ser el tiempo que a un usuario le lleva realizar una tarea, el numero de tareas que completa en una sesión o la cantidad de veces que ha tenido que acudir a la ayuda.</a:t>
            </a:r>
          </a:p>
        </p:txBody>
      </p:sp>
    </p:spTree>
    <p:extLst>
      <p:ext uri="{BB962C8B-B14F-4D97-AF65-F5344CB8AC3E}">
        <p14:creationId xmlns:p14="http://schemas.microsoft.com/office/powerpoint/2010/main" val="9927298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normAutofit/>
          </a:bodyPr>
          <a:lstStyle/>
          <a:p>
            <a:r>
              <a:rPr lang="es-ES" dirty="0"/>
              <a:t>2.3.- Evaluación de la Usabilidad:                ¿Quién participa en la evaluación?</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835972"/>
            <a:ext cx="10732698" cy="4306035"/>
          </a:xfrm>
        </p:spPr>
        <p:txBody>
          <a:bodyPr>
            <a:noAutofit/>
          </a:bodyPr>
          <a:lstStyle/>
          <a:p>
            <a:pPr marL="0" indent="0" algn="just">
              <a:buNone/>
            </a:pPr>
            <a:r>
              <a:rPr lang="es-ES" sz="2000" dirty="0">
                <a:solidFill>
                  <a:srgbClr val="000000"/>
                </a:solidFill>
                <a:latin typeface="Aptos" panose="020B0004020202020204" pitchFamily="34" charset="0"/>
              </a:rPr>
              <a:t>En las sesiones de evaluación de la usabilidad podemos distinguir las siguientes funciones:</a:t>
            </a:r>
          </a:p>
          <a:p>
            <a:pPr marL="0" indent="0" algn="just">
              <a:buNone/>
            </a:pPr>
            <a:r>
              <a:rPr lang="es-ES" sz="2000" dirty="0">
                <a:solidFill>
                  <a:srgbClr val="000000"/>
                </a:solidFill>
                <a:latin typeface="Aptos" panose="020B0004020202020204" pitchFamily="34" charset="0"/>
              </a:rPr>
              <a:t>• </a:t>
            </a:r>
            <a:r>
              <a:rPr lang="es-ES" sz="2000" b="1" dirty="0">
                <a:solidFill>
                  <a:srgbClr val="000000"/>
                </a:solidFill>
                <a:latin typeface="Aptos" panose="020B0004020202020204" pitchFamily="34" charset="0"/>
              </a:rPr>
              <a:t>Moderador</a:t>
            </a:r>
            <a:r>
              <a:rPr lang="es-ES" sz="2000" dirty="0">
                <a:solidFill>
                  <a:srgbClr val="000000"/>
                </a:solidFill>
                <a:latin typeface="Aptos" panose="020B0004020202020204" pitchFamily="34" charset="0"/>
              </a:rPr>
              <a:t>: es el encargado de guiar a los usuarios participantes durante la sesión de evaluación. Presentará las tareas a realizar, resolverá las dudas de los usuarios y obtendrá información mediante la observación o las preguntas a los usuarios. Es recomendable que sea alguien externo al equipo de desarrollo del producto, e incluso a veces se recurre a profesionales especializados en este tipo de evaluaciones.</a:t>
            </a:r>
          </a:p>
          <a:p>
            <a:pPr marL="0" indent="0" algn="just">
              <a:buNone/>
            </a:pPr>
            <a:r>
              <a:rPr lang="es-ES" sz="2000" b="1" dirty="0">
                <a:solidFill>
                  <a:srgbClr val="000000"/>
                </a:solidFill>
                <a:latin typeface="Aptos" panose="020B0004020202020204" pitchFamily="34" charset="0"/>
              </a:rPr>
              <a:t>IMPORTANTE</a:t>
            </a:r>
            <a:r>
              <a:rPr lang="es-ES" sz="2000" dirty="0">
                <a:solidFill>
                  <a:srgbClr val="000000"/>
                </a:solidFill>
                <a:latin typeface="Aptos" panose="020B0004020202020204" pitchFamily="34" charset="0"/>
              </a:rPr>
              <a:t>: El moderador debe procurar mantenerse neutral y no influir en los participantes. Debe intervenir lo menos posible, y, cuando lo haga, debe utilizar un estilo de interacción abierto que permita al usuario expresarse con libertad. Por ejemplo, en lugar de preguntar si le parece bien una funcionalidad, es mejor preguntar por su opinión sobre esa funcionalidad.</a:t>
            </a:r>
          </a:p>
          <a:p>
            <a:pPr marL="0" indent="0" algn="just">
              <a:buNone/>
            </a:pPr>
            <a:r>
              <a:rPr lang="es-ES" sz="2000" dirty="0">
                <a:solidFill>
                  <a:srgbClr val="000000"/>
                </a:solidFill>
                <a:latin typeface="Aptos" panose="020B0004020202020204" pitchFamily="34" charset="0"/>
              </a:rPr>
              <a:t>• </a:t>
            </a:r>
            <a:r>
              <a:rPr lang="es-ES" sz="2000" b="1" dirty="0">
                <a:solidFill>
                  <a:srgbClr val="000000"/>
                </a:solidFill>
                <a:latin typeface="Aptos" panose="020B0004020202020204" pitchFamily="34" charset="0"/>
              </a:rPr>
              <a:t>Usuarios:</a:t>
            </a:r>
            <a:r>
              <a:rPr lang="es-ES" sz="2000" dirty="0">
                <a:solidFill>
                  <a:srgbClr val="000000"/>
                </a:solidFill>
                <a:latin typeface="Aptos" panose="020B0004020202020204" pitchFamily="34" charset="0"/>
              </a:rPr>
              <a:t> los participantes en la sesión deben ser usuarios potenciales del producto o servicio que estamos diseñando. Se recomienda que en cada sesión de evaluación participen alrededor de cinco usuarios, ya que a partir de este numero los problemas de usabilidad detectados suelen repetirse.</a:t>
            </a:r>
          </a:p>
        </p:txBody>
      </p:sp>
    </p:spTree>
    <p:extLst>
      <p:ext uri="{BB962C8B-B14F-4D97-AF65-F5344CB8AC3E}">
        <p14:creationId xmlns:p14="http://schemas.microsoft.com/office/powerpoint/2010/main" val="37607163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normAutofit/>
          </a:bodyPr>
          <a:lstStyle/>
          <a:p>
            <a:r>
              <a:rPr lang="es-ES" dirty="0"/>
              <a:t>2.3.- Evaluación de la Usabilidad:                ¿Cómo se lleva a cabo la evaluación?</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835972"/>
            <a:ext cx="10732698" cy="4754609"/>
          </a:xfrm>
        </p:spPr>
        <p:txBody>
          <a:bodyPr>
            <a:noAutofit/>
          </a:bodyPr>
          <a:lstStyle/>
          <a:p>
            <a:pPr marL="0" indent="0" algn="just">
              <a:buNone/>
            </a:pPr>
            <a:r>
              <a:rPr lang="es-ES" sz="2000" dirty="0">
                <a:solidFill>
                  <a:srgbClr val="000000"/>
                </a:solidFill>
                <a:latin typeface="Aptos" panose="020B0004020202020204" pitchFamily="34" charset="0"/>
              </a:rPr>
              <a:t>Existen distintas opciones a la hora de plantear la evaluación de la usabilidad:</a:t>
            </a:r>
          </a:p>
          <a:p>
            <a:pPr marL="0" indent="0" algn="just">
              <a:buNone/>
            </a:pPr>
            <a:r>
              <a:rPr lang="es-ES" sz="2000" dirty="0">
                <a:solidFill>
                  <a:srgbClr val="000000"/>
                </a:solidFill>
                <a:latin typeface="Aptos" panose="020B0004020202020204" pitchFamily="34" charset="0"/>
              </a:rPr>
              <a:t>• </a:t>
            </a:r>
            <a:r>
              <a:rPr lang="es-ES" sz="2000" b="1" dirty="0">
                <a:solidFill>
                  <a:srgbClr val="000000"/>
                </a:solidFill>
                <a:latin typeface="Aptos" panose="020B0004020202020204" pitchFamily="34" charset="0"/>
              </a:rPr>
              <a:t>Presencial</a:t>
            </a:r>
            <a:r>
              <a:rPr lang="es-ES" sz="2000" dirty="0">
                <a:solidFill>
                  <a:srgbClr val="000000"/>
                </a:solidFill>
                <a:latin typeface="Aptos" panose="020B0004020202020204" pitchFamily="34" charset="0"/>
              </a:rPr>
              <a:t>: el moderador y los usuarios están físicamente en el mismo lugar. Aunque el moderador suele tomar notas durante la sesión, es habitual grabar la sesión en video para poder hacer un análisis más detallado con posterioridad.</a:t>
            </a:r>
          </a:p>
          <a:p>
            <a:pPr marL="0" indent="0" algn="just">
              <a:buNone/>
            </a:pPr>
            <a:r>
              <a:rPr lang="es-ES" sz="2000" dirty="0">
                <a:solidFill>
                  <a:srgbClr val="000000"/>
                </a:solidFill>
                <a:latin typeface="Aptos" panose="020B0004020202020204" pitchFamily="34" charset="0"/>
              </a:rPr>
              <a:t>• </a:t>
            </a:r>
            <a:r>
              <a:rPr lang="es-ES" sz="2000" b="1" dirty="0">
                <a:solidFill>
                  <a:srgbClr val="000000"/>
                </a:solidFill>
                <a:latin typeface="Aptos" panose="020B0004020202020204" pitchFamily="34" charset="0"/>
              </a:rPr>
              <a:t>Remota</a:t>
            </a:r>
            <a:r>
              <a:rPr lang="es-ES" sz="2000" dirty="0">
                <a:solidFill>
                  <a:srgbClr val="000000"/>
                </a:solidFill>
                <a:latin typeface="Aptos" panose="020B0004020202020204" pitchFamily="34" charset="0"/>
              </a:rPr>
              <a:t>: los participantes en la sesión están en lugares diferentes. Suelen ser menos costosas que las sesiones presenciales, y los usuarios suelen sentirse más seguros ante las tareas a realizar al encontrase en su propio entorno de trabajo. Podemos distinguir dos tipos de evaluaciones remotas:</a:t>
            </a:r>
          </a:p>
          <a:p>
            <a:pPr marL="457200" lvl="1" indent="0" algn="just">
              <a:buNone/>
            </a:pPr>
            <a:r>
              <a:rPr lang="es-ES" sz="1600" dirty="0">
                <a:solidFill>
                  <a:srgbClr val="000000"/>
                </a:solidFill>
                <a:latin typeface="Aptos" panose="020B0004020202020204" pitchFamily="34" charset="0"/>
              </a:rPr>
              <a:t>O </a:t>
            </a:r>
            <a:r>
              <a:rPr lang="es-ES" sz="1600" b="1" dirty="0">
                <a:solidFill>
                  <a:srgbClr val="000000"/>
                </a:solidFill>
                <a:latin typeface="Aptos" panose="020B0004020202020204" pitchFamily="34" charset="0"/>
              </a:rPr>
              <a:t>Moderadas</a:t>
            </a:r>
            <a:r>
              <a:rPr lang="es-ES" sz="1600" dirty="0">
                <a:solidFill>
                  <a:srgbClr val="000000"/>
                </a:solidFill>
                <a:latin typeface="Aptos" panose="020B0004020202020204" pitchFamily="34" charset="0"/>
              </a:rPr>
              <a:t>: aunque el moderador y los usuarios están en ubicaciones físicas distintas, interactúan de forma similar en las sesiones presenciales utilizando algún software de comunicación que permita compartir la pantalla del usuario.</a:t>
            </a:r>
          </a:p>
          <a:p>
            <a:pPr marL="457200" lvl="1" indent="0" algn="just">
              <a:buNone/>
            </a:pPr>
            <a:r>
              <a:rPr lang="es-ES" sz="1600" dirty="0">
                <a:solidFill>
                  <a:srgbClr val="000000"/>
                </a:solidFill>
                <a:latin typeface="Aptos" panose="020B0004020202020204" pitchFamily="34" charset="0"/>
              </a:rPr>
              <a:t>O </a:t>
            </a:r>
            <a:r>
              <a:rPr lang="es-ES" sz="1600" b="1" dirty="0">
                <a:solidFill>
                  <a:srgbClr val="000000"/>
                </a:solidFill>
                <a:latin typeface="Aptos" panose="020B0004020202020204" pitchFamily="34" charset="0"/>
              </a:rPr>
              <a:t>No moderadas</a:t>
            </a:r>
            <a:r>
              <a:rPr lang="es-ES" sz="1600" dirty="0">
                <a:solidFill>
                  <a:srgbClr val="000000"/>
                </a:solidFill>
                <a:latin typeface="Aptos" panose="020B0004020202020204" pitchFamily="34" charset="0"/>
              </a:rPr>
              <a:t>: se utiliza algún software especializado para evaluaciones de usabilidad, donde se configuran las tareas a realizar. Una vez concluida la sesión, la persona que modera recibe el resultado de la evaluación (normalmente, la grabación de la sesión, un test de valoración del usuario o las métricas cuantitativas que se hayan definido)</a:t>
            </a:r>
          </a:p>
        </p:txBody>
      </p:sp>
    </p:spTree>
    <p:extLst>
      <p:ext uri="{BB962C8B-B14F-4D97-AF65-F5344CB8AC3E}">
        <p14:creationId xmlns:p14="http://schemas.microsoft.com/office/powerpoint/2010/main" val="6220221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156948"/>
            <a:ext cx="10515600" cy="1325563"/>
          </a:xfrm>
        </p:spPr>
        <p:txBody>
          <a:bodyPr/>
          <a:lstStyle/>
          <a:p>
            <a:r>
              <a:rPr lang="es-ES" dirty="0"/>
              <a:t>2.4.- Heurísticas de Usabilidad</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324500"/>
            <a:ext cx="10732698" cy="4351338"/>
          </a:xfrm>
        </p:spPr>
        <p:txBody>
          <a:bodyPr>
            <a:normAutofit/>
          </a:bodyPr>
          <a:lstStyle/>
          <a:p>
            <a:pPr marL="0" indent="0" algn="just">
              <a:buNone/>
            </a:pPr>
            <a:r>
              <a:rPr lang="es-ES" sz="2000" dirty="0">
                <a:solidFill>
                  <a:srgbClr val="000000"/>
                </a:solidFill>
                <a:latin typeface="Aptos" panose="020B0004020202020204" pitchFamily="34" charset="0"/>
              </a:rPr>
              <a:t>Las </a:t>
            </a:r>
            <a:r>
              <a:rPr lang="es-ES" sz="2000" b="1" dirty="0">
                <a:solidFill>
                  <a:srgbClr val="000000"/>
                </a:solidFill>
                <a:latin typeface="Aptos" panose="020B0004020202020204" pitchFamily="34" charset="0"/>
              </a:rPr>
              <a:t>10 reglas heurísticas de Nielsen</a:t>
            </a:r>
            <a:r>
              <a:rPr lang="es-ES" sz="2000" dirty="0">
                <a:solidFill>
                  <a:srgbClr val="000000"/>
                </a:solidFill>
                <a:latin typeface="Aptos" panose="020B0004020202020204" pitchFamily="34" charset="0"/>
              </a:rPr>
              <a:t> son diez principios de usabilidad establecidos por Jakob Nielsen en los años 90 para evaluar y mejorar el diseño de interfaces de usuario. Estas guías ayudan a los diseñadores a crear productos digitales más fáciles de usar</a:t>
            </a:r>
          </a:p>
        </p:txBody>
      </p:sp>
      <p:pic>
        <p:nvPicPr>
          <p:cNvPr id="10242" name="Picture 2" descr="Ilustración concepto de experiencia de usuario">
            <a:extLst>
              <a:ext uri="{FF2B5EF4-FFF2-40B4-BE49-F238E27FC236}">
                <a16:creationId xmlns:a16="http://schemas.microsoft.com/office/drawing/2014/main" id="{33603661-4404-DA4B-BFE2-B593C3CAF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5542" y="2363638"/>
            <a:ext cx="5705423" cy="320704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reativo trabajando en bocetos de aplicación de desarrollo wireframe para teléfono móvil ">
            <a:extLst>
              <a:ext uri="{FF2B5EF4-FFF2-40B4-BE49-F238E27FC236}">
                <a16:creationId xmlns:a16="http://schemas.microsoft.com/office/drawing/2014/main" id="{76482DC2-4794-1F3B-AFE1-3B3302701F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271" y="3007673"/>
            <a:ext cx="5118340" cy="2880078"/>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6C03D70A-3594-22B6-014E-DE38544EAC22}"/>
              </a:ext>
            </a:extLst>
          </p:cNvPr>
          <p:cNvSpPr txBox="1"/>
          <p:nvPr/>
        </p:nvSpPr>
        <p:spPr>
          <a:xfrm>
            <a:off x="133709" y="5658952"/>
            <a:ext cx="6094562" cy="369332"/>
          </a:xfrm>
          <a:prstGeom prst="rect">
            <a:avLst/>
          </a:prstGeom>
          <a:noFill/>
        </p:spPr>
        <p:txBody>
          <a:bodyPr wrap="square">
            <a:spAutoFit/>
          </a:bodyPr>
          <a:lstStyle/>
          <a:p>
            <a:r>
              <a:rPr lang="es-ES" dirty="0">
                <a:hlinkClick r:id="rId4"/>
              </a:rPr>
              <a:t>Heurísticas de usabilidad de Jakob Nielsen, con ejemplos</a:t>
            </a:r>
            <a:endParaRPr lang="es-ES" dirty="0"/>
          </a:p>
        </p:txBody>
      </p:sp>
      <p:sp>
        <p:nvSpPr>
          <p:cNvPr id="7" name="CuadroTexto 6">
            <a:extLst>
              <a:ext uri="{FF2B5EF4-FFF2-40B4-BE49-F238E27FC236}">
                <a16:creationId xmlns:a16="http://schemas.microsoft.com/office/drawing/2014/main" id="{D04704F3-C26D-EBEF-0AF3-A33647793197}"/>
              </a:ext>
            </a:extLst>
          </p:cNvPr>
          <p:cNvSpPr txBox="1"/>
          <p:nvPr/>
        </p:nvSpPr>
        <p:spPr>
          <a:xfrm>
            <a:off x="140898" y="5981855"/>
            <a:ext cx="7010400" cy="369332"/>
          </a:xfrm>
          <a:prstGeom prst="rect">
            <a:avLst/>
          </a:prstGeom>
          <a:noFill/>
        </p:spPr>
        <p:txBody>
          <a:bodyPr wrap="square">
            <a:spAutoFit/>
          </a:bodyPr>
          <a:lstStyle/>
          <a:p>
            <a:r>
              <a:rPr lang="es-ES" dirty="0">
                <a:hlinkClick r:id="rId5"/>
              </a:rPr>
              <a:t>10 reglas heurísticas de Nielsen y cómo aplicarlas — </a:t>
            </a:r>
            <a:r>
              <a:rPr lang="es-ES" dirty="0" err="1">
                <a:hlinkClick r:id="rId5"/>
              </a:rPr>
              <a:t>uiFromMars</a:t>
            </a:r>
            <a:endParaRPr lang="es-ES" dirty="0"/>
          </a:p>
        </p:txBody>
      </p:sp>
      <p:sp>
        <p:nvSpPr>
          <p:cNvPr id="9" name="CuadroTexto 8">
            <a:extLst>
              <a:ext uri="{FF2B5EF4-FFF2-40B4-BE49-F238E27FC236}">
                <a16:creationId xmlns:a16="http://schemas.microsoft.com/office/drawing/2014/main" id="{FCDF5134-9EF6-0AF1-3FC0-16C21E65C48E}"/>
              </a:ext>
            </a:extLst>
          </p:cNvPr>
          <p:cNvSpPr txBox="1"/>
          <p:nvPr/>
        </p:nvSpPr>
        <p:spPr>
          <a:xfrm>
            <a:off x="140897" y="6324442"/>
            <a:ext cx="7200181" cy="369332"/>
          </a:xfrm>
          <a:prstGeom prst="rect">
            <a:avLst/>
          </a:prstGeom>
          <a:noFill/>
        </p:spPr>
        <p:txBody>
          <a:bodyPr wrap="square">
            <a:spAutoFit/>
          </a:bodyPr>
          <a:lstStyle/>
          <a:p>
            <a:r>
              <a:rPr lang="es-ES" dirty="0">
                <a:hlinkClick r:id="rId6"/>
              </a:rPr>
              <a:t>https://ecuador.unir.net/actualidad-unir/heuristicas-de-nielsen/</a:t>
            </a:r>
            <a:endParaRPr lang="es-ES" dirty="0"/>
          </a:p>
        </p:txBody>
      </p:sp>
    </p:spTree>
    <p:extLst>
      <p:ext uri="{BB962C8B-B14F-4D97-AF65-F5344CB8AC3E}">
        <p14:creationId xmlns:p14="http://schemas.microsoft.com/office/powerpoint/2010/main" val="13992854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669524" y="967096"/>
            <a:ext cx="4233846" cy="1325563"/>
          </a:xfrm>
        </p:spPr>
        <p:txBody>
          <a:bodyPr/>
          <a:lstStyle/>
          <a:p>
            <a:r>
              <a:rPr lang="es-ES" dirty="0"/>
              <a:t>2.4.- Heurísticas de Usabilidad</a:t>
            </a:r>
          </a:p>
        </p:txBody>
      </p:sp>
      <p:pic>
        <p:nvPicPr>
          <p:cNvPr id="11268" name="Picture 4">
            <a:extLst>
              <a:ext uri="{FF2B5EF4-FFF2-40B4-BE49-F238E27FC236}">
                <a16:creationId xmlns:a16="http://schemas.microsoft.com/office/drawing/2014/main" id="{5219FC7A-B25E-966F-6D09-E4366A8CDB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35526" y="262770"/>
            <a:ext cx="5190540" cy="6332460"/>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a:extLst>
              <a:ext uri="{FF2B5EF4-FFF2-40B4-BE49-F238E27FC236}">
                <a16:creationId xmlns:a16="http://schemas.microsoft.com/office/drawing/2014/main" id="{5AE863B4-C547-3795-5D0F-D9222FD07177}"/>
              </a:ext>
            </a:extLst>
          </p:cNvPr>
          <p:cNvSpPr txBox="1"/>
          <p:nvPr/>
        </p:nvSpPr>
        <p:spPr>
          <a:xfrm>
            <a:off x="1402672" y="3176855"/>
            <a:ext cx="3586579" cy="646331"/>
          </a:xfrm>
          <a:prstGeom prst="rect">
            <a:avLst/>
          </a:prstGeom>
          <a:noFill/>
        </p:spPr>
        <p:txBody>
          <a:bodyPr wrap="square">
            <a:spAutoFit/>
          </a:bodyPr>
          <a:lstStyle/>
          <a:p>
            <a:pPr algn="l" rtl="0" fontAlgn="base"/>
            <a:r>
              <a:rPr lang="es-ES" b="1" i="0" dirty="0">
                <a:effectLst/>
                <a:latin typeface="-apple-system"/>
                <a:hlinkClick r:id="rId3"/>
              </a:rPr>
              <a:t>10 Heurísticas de usabilidad de Jakob Nielsen (Posters)</a:t>
            </a:r>
            <a:endParaRPr lang="es-ES" b="1" i="0" dirty="0">
              <a:effectLst/>
              <a:latin typeface="-apple-system"/>
            </a:endParaRPr>
          </a:p>
        </p:txBody>
      </p:sp>
    </p:spTree>
    <p:extLst>
      <p:ext uri="{BB962C8B-B14F-4D97-AF65-F5344CB8AC3E}">
        <p14:creationId xmlns:p14="http://schemas.microsoft.com/office/powerpoint/2010/main" val="2438428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669524" y="967096"/>
            <a:ext cx="4233846" cy="1325563"/>
          </a:xfrm>
        </p:spPr>
        <p:txBody>
          <a:bodyPr>
            <a:normAutofit/>
          </a:bodyPr>
          <a:lstStyle/>
          <a:p>
            <a:r>
              <a:rPr lang="es-ES" dirty="0"/>
              <a:t>2.5.- Heurísticas de Interacción</a:t>
            </a:r>
          </a:p>
        </p:txBody>
      </p:sp>
      <p:sp>
        <p:nvSpPr>
          <p:cNvPr id="13" name="CuadroTexto 12">
            <a:extLst>
              <a:ext uri="{FF2B5EF4-FFF2-40B4-BE49-F238E27FC236}">
                <a16:creationId xmlns:a16="http://schemas.microsoft.com/office/drawing/2014/main" id="{5AE863B4-C547-3795-5D0F-D9222FD07177}"/>
              </a:ext>
            </a:extLst>
          </p:cNvPr>
          <p:cNvSpPr txBox="1"/>
          <p:nvPr/>
        </p:nvSpPr>
        <p:spPr>
          <a:xfrm>
            <a:off x="993157" y="3105834"/>
            <a:ext cx="3794503" cy="646331"/>
          </a:xfrm>
          <a:prstGeom prst="rect">
            <a:avLst/>
          </a:prstGeom>
          <a:noFill/>
        </p:spPr>
        <p:txBody>
          <a:bodyPr wrap="square">
            <a:spAutoFit/>
          </a:bodyPr>
          <a:lstStyle/>
          <a:p>
            <a:pPr algn="l" rtl="0" fontAlgn="base"/>
            <a:r>
              <a:rPr lang="es-ES" b="1" dirty="0">
                <a:hlinkClick r:id="rId2"/>
              </a:rPr>
              <a:t>16 reglas heurísticas de </a:t>
            </a:r>
            <a:r>
              <a:rPr lang="es-ES" b="1" dirty="0" err="1">
                <a:hlinkClick r:id="rId2"/>
              </a:rPr>
              <a:t>Tognazzini</a:t>
            </a:r>
            <a:r>
              <a:rPr lang="es-ES" b="1" dirty="0">
                <a:hlinkClick r:id="rId2"/>
              </a:rPr>
              <a:t> y cómo aplicarlas</a:t>
            </a:r>
            <a:endParaRPr lang="es-ES" b="1" i="0" dirty="0">
              <a:effectLst/>
              <a:latin typeface="-apple-system"/>
            </a:endParaRPr>
          </a:p>
        </p:txBody>
      </p:sp>
      <p:pic>
        <p:nvPicPr>
          <p:cNvPr id="4" name="Google Shape;451;p26">
            <a:extLst>
              <a:ext uri="{FF2B5EF4-FFF2-40B4-BE49-F238E27FC236}">
                <a16:creationId xmlns:a16="http://schemas.microsoft.com/office/drawing/2014/main" id="{F08D2934-C4B3-DDF8-3921-5AFEF1510CFA}"/>
              </a:ext>
            </a:extLst>
          </p:cNvPr>
          <p:cNvPicPr preferRelativeResize="0">
            <a:picLocks noGrp="1"/>
          </p:cNvPicPr>
          <p:nvPr>
            <p:ph idx="1"/>
          </p:nvPr>
        </p:nvPicPr>
        <p:blipFill rotWithShape="1">
          <a:blip r:embed="rId3">
            <a:alphaModFix/>
          </a:blip>
          <a:srcRect/>
          <a:stretch/>
        </p:blipFill>
        <p:spPr>
          <a:xfrm>
            <a:off x="5864488" y="491706"/>
            <a:ext cx="5047927" cy="5943600"/>
          </a:xfrm>
          <a:prstGeom prst="rect">
            <a:avLst/>
          </a:prstGeom>
          <a:noFill/>
          <a:ln>
            <a:noFill/>
          </a:ln>
        </p:spPr>
      </p:pic>
    </p:spTree>
    <p:extLst>
      <p:ext uri="{BB962C8B-B14F-4D97-AF65-F5344CB8AC3E}">
        <p14:creationId xmlns:p14="http://schemas.microsoft.com/office/powerpoint/2010/main" val="2950674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235728"/>
            <a:ext cx="10515600" cy="1325563"/>
          </a:xfrm>
        </p:spPr>
        <p:txBody>
          <a:bodyPr/>
          <a:lstStyle/>
          <a:p>
            <a:r>
              <a:rPr lang="es-ES" dirty="0"/>
              <a:t>2.6.- La Accesibilidad</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1397389"/>
            <a:ext cx="10732698" cy="4351338"/>
          </a:xfrm>
        </p:spPr>
        <p:txBody>
          <a:bodyPr>
            <a:normAutofit/>
          </a:bodyPr>
          <a:lstStyle/>
          <a:p>
            <a:pPr marL="0" indent="0" algn="just">
              <a:buNone/>
            </a:pPr>
            <a:r>
              <a:rPr lang="es-ES" sz="1800" b="0" i="0" u="none" strike="noStrike" baseline="0" dirty="0">
                <a:solidFill>
                  <a:srgbClr val="000000"/>
                </a:solidFill>
                <a:latin typeface="Aptos" panose="020B0004020202020204" pitchFamily="34" charset="0"/>
              </a:rPr>
              <a:t>El concepto de accesibilidad está relacionado de una manera muy directa con el de usabilidad. En este caso, la accesibilidad se puede definir como la posibilidad de acceso a una determinada aplicación. Por tanto, es evidente que una aplicación debe ser accesible antes que usable.</a:t>
            </a:r>
          </a:p>
          <a:p>
            <a:pPr marL="0" indent="0" algn="just">
              <a:buNone/>
            </a:pPr>
            <a:r>
              <a:rPr lang="es-ES" sz="1800" dirty="0">
                <a:solidFill>
                  <a:srgbClr val="000000"/>
                </a:solidFill>
                <a:latin typeface="Aptos" panose="020B0004020202020204" pitchFamily="34" charset="0"/>
              </a:rPr>
              <a:t>El acceso a una determinada aplicación debe facilitarse para todos los usuarios potenciales, más allá de las limitaciones técnicas de cada usuario (software, hardware, etc.) o de las limitaciones individuales de cada uno (discapacidades, dominio de un determinado idioma, etc.). De esta forma, una aplicación accesible debe tener en cuenta la gran diversidad de potenciales usuarios que puede llegar a tener.</a:t>
            </a:r>
          </a:p>
          <a:p>
            <a:pPr marL="0" indent="0" algn="just">
              <a:buNone/>
            </a:pPr>
            <a:r>
              <a:rPr lang="es-ES" sz="1800" dirty="0">
                <a:solidFill>
                  <a:srgbClr val="000000"/>
                </a:solidFill>
                <a:latin typeface="Aptos" panose="020B0004020202020204" pitchFamily="34" charset="0"/>
              </a:rPr>
              <a:t>Aunque la accesibilidad se encuentra especialmente dirigida hacia el desarrollo de aplicaciones web, es conveniente conocer algunos de sus conceptos y normas más importantes, ya que en muchos casos el diseño de una aplicación va a ser extrapolable a diferentes ámbitos. </a:t>
            </a:r>
          </a:p>
          <a:p>
            <a:pPr marL="0" indent="0" algn="just">
              <a:buNone/>
            </a:pPr>
            <a:endParaRPr lang="es-ES" sz="1800" dirty="0">
              <a:solidFill>
                <a:srgbClr val="000000"/>
              </a:solidFill>
              <a:latin typeface="Aptos" panose="020B0004020202020204" pitchFamily="34" charset="0"/>
            </a:endParaRPr>
          </a:p>
        </p:txBody>
      </p:sp>
      <p:pic>
        <p:nvPicPr>
          <p:cNvPr id="12292" name="Picture 4">
            <a:extLst>
              <a:ext uri="{FF2B5EF4-FFF2-40B4-BE49-F238E27FC236}">
                <a16:creationId xmlns:a16="http://schemas.microsoft.com/office/drawing/2014/main" id="{B7F76E93-8BD9-509A-3068-6A4D7855B2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698" r="7735"/>
          <a:stretch/>
        </p:blipFill>
        <p:spPr bwMode="auto">
          <a:xfrm>
            <a:off x="5564038" y="4266856"/>
            <a:ext cx="4356339" cy="2446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9716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235728"/>
            <a:ext cx="10515600" cy="1325563"/>
          </a:xfrm>
        </p:spPr>
        <p:txBody>
          <a:bodyPr/>
          <a:lstStyle/>
          <a:p>
            <a:r>
              <a:rPr lang="es-ES" dirty="0"/>
              <a:t>2.6.- La Accesibilidad:                             consorcio </a:t>
            </a:r>
            <a:r>
              <a:rPr lang="es-ES" dirty="0" err="1"/>
              <a:t>World</a:t>
            </a:r>
            <a:r>
              <a:rPr lang="es-ES" dirty="0"/>
              <a:t> Wide Web (W3C)</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21102" y="2070339"/>
            <a:ext cx="10732698" cy="3919927"/>
          </a:xfrm>
        </p:spPr>
        <p:txBody>
          <a:bodyPr>
            <a:normAutofit/>
          </a:bodyPr>
          <a:lstStyle/>
          <a:p>
            <a:pPr marL="0" indent="0" algn="just">
              <a:buNone/>
            </a:pPr>
            <a:r>
              <a:rPr lang="es-ES" sz="2000" b="0" i="0" u="none" strike="noStrike" baseline="0" dirty="0">
                <a:solidFill>
                  <a:srgbClr val="000000"/>
                </a:solidFill>
                <a:latin typeface="Aptos" panose="020B0004020202020204" pitchFamily="34" charset="0"/>
              </a:rPr>
              <a:t>El consorcio </a:t>
            </a:r>
            <a:r>
              <a:rPr lang="es-ES" sz="2000" b="0" i="0" u="none" strike="noStrike" baseline="0" dirty="0" err="1">
                <a:solidFill>
                  <a:srgbClr val="000000"/>
                </a:solidFill>
                <a:latin typeface="Aptos" panose="020B0004020202020204" pitchFamily="34" charset="0"/>
              </a:rPr>
              <a:t>World</a:t>
            </a:r>
            <a:r>
              <a:rPr lang="es-ES" sz="2000" b="0" i="0" u="none" strike="noStrike" baseline="0" dirty="0">
                <a:solidFill>
                  <a:srgbClr val="000000"/>
                </a:solidFill>
                <a:latin typeface="Aptos" panose="020B0004020202020204" pitchFamily="34" charset="0"/>
              </a:rPr>
              <a:t> Wide Web (W3C) es una comunidad internacional donde las organizaciones miembro se encargan del desarrollo de estándares que aseguran el crecimiento y el acceso a la web y aplicaciones web. Dentro de este marco se hace necesario desarrollar estrategias, directrices y recursos para garantizar el acceso, es así como aparece la Web </a:t>
            </a:r>
            <a:r>
              <a:rPr lang="es-ES" sz="2000" b="0" i="0" u="none" strike="noStrike" baseline="0" dirty="0" err="1">
                <a:solidFill>
                  <a:srgbClr val="000000"/>
                </a:solidFill>
                <a:latin typeface="Aptos" panose="020B0004020202020204" pitchFamily="34" charset="0"/>
              </a:rPr>
              <a:t>Accessibility</a:t>
            </a:r>
            <a:r>
              <a:rPr lang="es-ES" sz="2000" b="0" i="0" u="none" strike="noStrike" baseline="0" dirty="0">
                <a:solidFill>
                  <a:srgbClr val="000000"/>
                </a:solidFill>
                <a:latin typeface="Aptos" panose="020B0004020202020204" pitchFamily="34" charset="0"/>
              </a:rPr>
              <a:t> </a:t>
            </a:r>
            <a:r>
              <a:rPr lang="es-ES" sz="2000" b="0" i="0" u="none" strike="noStrike" baseline="0" dirty="0" err="1">
                <a:solidFill>
                  <a:srgbClr val="000000"/>
                </a:solidFill>
                <a:latin typeface="Aptos" panose="020B0004020202020204" pitchFamily="34" charset="0"/>
              </a:rPr>
              <a:t>Initiative</a:t>
            </a:r>
            <a:r>
              <a:rPr lang="es-ES" sz="2000" b="0" i="0" u="none" strike="noStrike" baseline="0" dirty="0">
                <a:solidFill>
                  <a:srgbClr val="000000"/>
                </a:solidFill>
                <a:latin typeface="Aptos" panose="020B0004020202020204" pitchFamily="34" charset="0"/>
              </a:rPr>
              <a:t> (WAI). Esta iniciativa desarrolló las Directrices de Accesibilidad para el Contenido Web (WCAG), donde se recogen pautas y técnicas que permitan ofrecer soluciones accesibles para el software.</a:t>
            </a:r>
          </a:p>
          <a:p>
            <a:pPr marL="0" indent="0" algn="just">
              <a:buNone/>
            </a:pPr>
            <a:endParaRPr lang="es-ES" sz="2000" b="0" i="0" u="none" strike="noStrike" baseline="0" dirty="0">
              <a:solidFill>
                <a:srgbClr val="000000"/>
              </a:solidFill>
              <a:latin typeface="Aptos" panose="020B0004020202020204" pitchFamily="34" charset="0"/>
            </a:endParaRPr>
          </a:p>
          <a:p>
            <a:pPr marL="0" indent="0" algn="just">
              <a:buNone/>
            </a:pPr>
            <a:endParaRPr lang="es-ES" sz="2000" dirty="0">
              <a:solidFill>
                <a:srgbClr val="000000"/>
              </a:solidFill>
              <a:latin typeface="Aptos" panose="020B0004020202020204" pitchFamily="34" charset="0"/>
            </a:endParaRPr>
          </a:p>
          <a:p>
            <a:pPr marL="0" indent="0" algn="just">
              <a:buNone/>
            </a:pPr>
            <a:endParaRPr lang="es-ES" sz="2000" dirty="0">
              <a:solidFill>
                <a:srgbClr val="000000"/>
              </a:solidFill>
              <a:latin typeface="Aptos" panose="020B0004020202020204" pitchFamily="34" charset="0"/>
            </a:endParaRPr>
          </a:p>
        </p:txBody>
      </p:sp>
      <p:pic>
        <p:nvPicPr>
          <p:cNvPr id="13314" name="Picture 2" descr="Los 4 principios de la Accesibilidad Web - itgrarte fundación">
            <a:extLst>
              <a:ext uri="{FF2B5EF4-FFF2-40B4-BE49-F238E27FC236}">
                <a16:creationId xmlns:a16="http://schemas.microsoft.com/office/drawing/2014/main" id="{C633AE9E-E54F-93D1-6251-5C0402CC1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2105" y="3917891"/>
            <a:ext cx="4807789" cy="2704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1781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235728"/>
            <a:ext cx="10515600" cy="1325563"/>
          </a:xfrm>
        </p:spPr>
        <p:txBody>
          <a:bodyPr/>
          <a:lstStyle/>
          <a:p>
            <a:r>
              <a:rPr lang="es-ES" dirty="0"/>
              <a:t>2.6.- La Accesibilidad:                             		    Los cuatro principios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69985" y="1730722"/>
            <a:ext cx="6610709" cy="4891550"/>
          </a:xfrm>
        </p:spPr>
        <p:txBody>
          <a:bodyPr>
            <a:noAutofit/>
          </a:bodyPr>
          <a:lstStyle/>
          <a:p>
            <a:pPr marL="0" lvl="0" indent="0" algn="l" rtl="0">
              <a:spcBef>
                <a:spcPts val="1000"/>
              </a:spcBef>
              <a:spcAft>
                <a:spcPts val="0"/>
              </a:spcAft>
              <a:buNone/>
            </a:pPr>
            <a:r>
              <a:rPr lang="es-ES" sz="2000" dirty="0"/>
              <a:t>Los cuatro principios de accesibilidad establecidos por la W3C : </a:t>
            </a:r>
          </a:p>
          <a:p>
            <a:pPr marL="457200" indent="-381000">
              <a:buSzPts val="2400"/>
              <a:buFont typeface="Calibri"/>
              <a:buAutoNum type="arabicPeriod"/>
            </a:pPr>
            <a:r>
              <a:rPr lang="es-ES" sz="2000" dirty="0"/>
              <a:t>Percepción: </a:t>
            </a:r>
            <a:r>
              <a:rPr lang="es-ES" sz="2000" b="0" i="0" dirty="0">
                <a:solidFill>
                  <a:srgbClr val="242424"/>
                </a:solidFill>
                <a:effectLst/>
                <a:latin typeface="source-serif-pro"/>
              </a:rPr>
              <a:t>La información y los componentes de la interfaz de usuario deben ser presentados a los usuarios de modo que ellos puedan percibirlos.</a:t>
            </a:r>
            <a:endParaRPr lang="es-ES" sz="2000" dirty="0"/>
          </a:p>
          <a:p>
            <a:pPr marL="457200" indent="-381000">
              <a:spcBef>
                <a:spcPts val="0"/>
              </a:spcBef>
              <a:buSzPts val="2400"/>
              <a:buFont typeface="Calibri"/>
              <a:buAutoNum type="arabicPeriod"/>
            </a:pPr>
            <a:r>
              <a:rPr lang="es-ES" sz="2000" dirty="0"/>
              <a:t>Operación: </a:t>
            </a:r>
            <a:r>
              <a:rPr lang="es-ES" sz="2000" b="0" i="0" dirty="0">
                <a:solidFill>
                  <a:srgbClr val="242424"/>
                </a:solidFill>
                <a:effectLst/>
                <a:latin typeface="source-serif-pro"/>
              </a:rPr>
              <a:t>Los componentes de la interfaz de usuario y la navegación deben ser operables.</a:t>
            </a:r>
            <a:endParaRPr lang="es-ES" sz="2000" dirty="0"/>
          </a:p>
          <a:p>
            <a:pPr marL="457200" lvl="0" indent="-381000" algn="l" rtl="0">
              <a:spcBef>
                <a:spcPts val="0"/>
              </a:spcBef>
              <a:spcAft>
                <a:spcPts val="0"/>
              </a:spcAft>
              <a:buSzPts val="2400"/>
              <a:buFont typeface="Calibri"/>
              <a:buAutoNum type="arabicPeriod"/>
            </a:pPr>
            <a:r>
              <a:rPr lang="es-ES" sz="2000" dirty="0"/>
              <a:t>Comprensión: </a:t>
            </a:r>
            <a:r>
              <a:rPr lang="es-ES" sz="2000" b="0" i="0" dirty="0">
                <a:solidFill>
                  <a:srgbClr val="242424"/>
                </a:solidFill>
                <a:effectLst/>
                <a:latin typeface="source-serif-pro"/>
              </a:rPr>
              <a:t>La información y el manejo de la interfaz de usuario deben ser comprensibles.</a:t>
            </a:r>
            <a:endParaRPr lang="es-ES" sz="2000" dirty="0"/>
          </a:p>
          <a:p>
            <a:pPr marL="457200" indent="-381000">
              <a:spcBef>
                <a:spcPts val="0"/>
              </a:spcBef>
              <a:buSzPts val="2400"/>
              <a:buFont typeface="Calibri"/>
              <a:buAutoNum type="arabicPeriod"/>
            </a:pPr>
            <a:r>
              <a:rPr lang="es-ES" sz="2000" dirty="0"/>
              <a:t>Robustez: </a:t>
            </a:r>
            <a:r>
              <a:rPr lang="es-ES" sz="2000" b="0" i="0" dirty="0">
                <a:solidFill>
                  <a:srgbClr val="242424"/>
                </a:solidFill>
                <a:effectLst/>
                <a:latin typeface="source-serif-pro"/>
              </a:rPr>
              <a:t>El contenido debe ser suficientemente robusto como para ser interpretado de forma fiable por una amplia variedad de aplicaciones de usuario, incluyendo los productos de apoyo.</a:t>
            </a:r>
          </a:p>
          <a:p>
            <a:pPr marL="76200" indent="0">
              <a:spcBef>
                <a:spcPts val="0"/>
              </a:spcBef>
              <a:buSzPts val="2400"/>
              <a:buNone/>
            </a:pPr>
            <a:endParaRPr lang="es-ES" sz="2000" dirty="0"/>
          </a:p>
          <a:p>
            <a:pPr marL="0" lvl="0" indent="0" algn="l" rtl="0">
              <a:spcBef>
                <a:spcPts val="1000"/>
              </a:spcBef>
              <a:spcAft>
                <a:spcPts val="0"/>
              </a:spcAft>
              <a:buNone/>
            </a:pPr>
            <a:r>
              <a:rPr lang="es-ES" sz="2000" u="sng" dirty="0">
                <a:solidFill>
                  <a:schemeClr val="hlink"/>
                </a:solidFill>
                <a:hlinkClick r:id="rId2"/>
              </a:rPr>
              <a:t>https://www.w3.org/WAI/WCAG22/Understanding/intro#understanding-the-four-principles-of-accessibility</a:t>
            </a:r>
            <a:endParaRPr lang="es-ES" sz="2000" b="0" i="0" u="none" strike="noStrike" baseline="0" dirty="0">
              <a:solidFill>
                <a:srgbClr val="000000"/>
              </a:solidFill>
              <a:latin typeface="Aptos" panose="020B0004020202020204" pitchFamily="34" charset="0"/>
            </a:endParaRPr>
          </a:p>
        </p:txBody>
      </p:sp>
      <p:pic>
        <p:nvPicPr>
          <p:cNvPr id="14338" name="Picture 2" descr="Introducción a la accesibilidad web | ADDAW">
            <a:extLst>
              <a:ext uri="{FF2B5EF4-FFF2-40B4-BE49-F238E27FC236}">
                <a16:creationId xmlns:a16="http://schemas.microsoft.com/office/drawing/2014/main" id="{BC5534BC-97FC-81C5-4F1B-62213E1825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27" r="9251"/>
          <a:stretch/>
        </p:blipFill>
        <p:spPr bwMode="auto">
          <a:xfrm>
            <a:off x="7384210" y="2318484"/>
            <a:ext cx="3890515" cy="3504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055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D7EBA6-9EB9-42BC-8F3E-5F666A7C521E}"/>
              </a:ext>
            </a:extLst>
          </p:cNvPr>
          <p:cNvSpPr>
            <a:spLocks noGrp="1"/>
          </p:cNvSpPr>
          <p:nvPr>
            <p:ph type="title"/>
          </p:nvPr>
        </p:nvSpPr>
        <p:spPr/>
        <p:txBody>
          <a:bodyPr/>
          <a:lstStyle/>
          <a:p>
            <a:r>
              <a:rPr lang="es-ES" dirty="0"/>
              <a:t>Bloque 1: Interfaces de usuario</a:t>
            </a:r>
          </a:p>
        </p:txBody>
      </p:sp>
      <p:sp>
        <p:nvSpPr>
          <p:cNvPr id="3" name="Marcador de contenido 2">
            <a:extLst>
              <a:ext uri="{FF2B5EF4-FFF2-40B4-BE49-F238E27FC236}">
                <a16:creationId xmlns:a16="http://schemas.microsoft.com/office/drawing/2014/main" id="{3D56ED0B-ED5E-6CFD-3540-23D9141608AB}"/>
              </a:ext>
            </a:extLst>
          </p:cNvPr>
          <p:cNvSpPr>
            <a:spLocks noGrp="1"/>
          </p:cNvSpPr>
          <p:nvPr>
            <p:ph idx="1"/>
          </p:nvPr>
        </p:nvSpPr>
        <p:spPr/>
        <p:txBody>
          <a:bodyPr>
            <a:normAutofit/>
          </a:bodyPr>
          <a:lstStyle/>
          <a:p>
            <a:pPr marL="0" indent="0" algn="just">
              <a:lnSpc>
                <a:spcPct val="115000"/>
              </a:lnSpc>
              <a:spcAft>
                <a:spcPts val="800"/>
              </a:spcAft>
              <a:buNone/>
            </a:pPr>
            <a:r>
              <a:rPr lang="es-ES" sz="2400" kern="100" dirty="0">
                <a:effectLst/>
                <a:latin typeface="Aptos" panose="020B0004020202020204" pitchFamily="34" charset="0"/>
                <a:ea typeface="Aptos" panose="020B0004020202020204" pitchFamily="34" charset="0"/>
                <a:cs typeface="Times New Roman" panose="02020603050405020304" pitchFamily="18" charset="0"/>
              </a:rPr>
              <a:t>Los usuarios de un sistema informático necesitan </a:t>
            </a:r>
            <a:r>
              <a:rPr lang="es-ES" sz="2400" b="1" kern="100" dirty="0">
                <a:effectLst/>
                <a:latin typeface="Aptos" panose="020B0004020202020204" pitchFamily="34" charset="0"/>
                <a:ea typeface="Aptos" panose="020B0004020202020204" pitchFamily="34" charset="0"/>
                <a:cs typeface="Times New Roman" panose="02020603050405020304" pitchFamily="18" charset="0"/>
              </a:rPr>
              <a:t>un medio para interactuar con el sistema</a:t>
            </a:r>
            <a:r>
              <a:rPr lang="es-ES" sz="2400" kern="100" dirty="0">
                <a:effectLst/>
                <a:latin typeface="Aptos" panose="020B0004020202020204" pitchFamily="34" charset="0"/>
                <a:ea typeface="Aptos" panose="020B0004020202020204" pitchFamily="34" charset="0"/>
                <a:cs typeface="Times New Roman" panose="02020603050405020304" pitchFamily="18" charset="0"/>
              </a:rPr>
              <a:t>, de forma que puedan suministrar información e indicar las tareas que se deben realizar, así como obtener el resultado del procesamiento. La interfaz de usuario engloba todos los elementos utilizados para este fin.</a:t>
            </a:r>
          </a:p>
          <a:p>
            <a:pPr marL="0" indent="0" algn="just">
              <a:lnSpc>
                <a:spcPct val="115000"/>
              </a:lnSpc>
              <a:spcAft>
                <a:spcPts val="800"/>
              </a:spcAft>
              <a:buNone/>
            </a:pPr>
            <a:r>
              <a:rPr lang="es-ES" sz="2400" kern="100" dirty="0">
                <a:effectLst/>
                <a:latin typeface="Aptos" panose="020B0004020202020204" pitchFamily="34" charset="0"/>
                <a:ea typeface="Aptos" panose="020B0004020202020204" pitchFamily="34" charset="0"/>
                <a:cs typeface="Times New Roman" panose="02020603050405020304" pitchFamily="18" charset="0"/>
              </a:rPr>
              <a:t>En este apartado nos centraremos en conceptos generales relacionados con las interfaces de usuario (como el </a:t>
            </a:r>
            <a:r>
              <a:rPr lang="es-ES" sz="2400" b="1" kern="100" dirty="0">
                <a:effectLst/>
                <a:latin typeface="Aptos" panose="020B0004020202020204" pitchFamily="34" charset="0"/>
                <a:ea typeface="Aptos" panose="020B0004020202020204" pitchFamily="34" charset="0"/>
                <a:cs typeface="Times New Roman" panose="02020603050405020304" pitchFamily="18" charset="0"/>
              </a:rPr>
              <a:t>diseño centrado en el usuario</a:t>
            </a:r>
            <a:r>
              <a:rPr lang="es-ES" sz="2400" kern="100" dirty="0">
                <a:effectLst/>
                <a:latin typeface="Aptos" panose="020B0004020202020204" pitchFamily="34" charset="0"/>
                <a:ea typeface="Aptos" panose="020B0004020202020204" pitchFamily="34" charset="0"/>
                <a:cs typeface="Times New Roman" panose="02020603050405020304" pitchFamily="18" charset="0"/>
              </a:rPr>
              <a:t>) y veremos cómo </a:t>
            </a:r>
            <a:r>
              <a:rPr lang="es-ES" sz="2400" b="1" kern="100" dirty="0">
                <a:effectLst/>
                <a:latin typeface="Aptos" panose="020B0004020202020204" pitchFamily="34" charset="0"/>
                <a:ea typeface="Aptos" panose="020B0004020202020204" pitchFamily="34" charset="0"/>
                <a:cs typeface="Times New Roman" panose="02020603050405020304" pitchFamily="18" charset="0"/>
              </a:rPr>
              <a:t>ha ido evolucionando </a:t>
            </a:r>
            <a:r>
              <a:rPr lang="es-ES" sz="2400" kern="100" dirty="0">
                <a:effectLst/>
                <a:latin typeface="Aptos" panose="020B0004020202020204" pitchFamily="34" charset="0"/>
                <a:ea typeface="Aptos" panose="020B0004020202020204" pitchFamily="34" charset="0"/>
                <a:cs typeface="Times New Roman" panose="02020603050405020304" pitchFamily="18" charset="0"/>
              </a:rPr>
              <a:t>a lo largo del tiempo, influidas en la mayoría de los casos por los avances introducidos por los desarrolladores de sistemas operativos.</a:t>
            </a:r>
          </a:p>
        </p:txBody>
      </p:sp>
    </p:spTree>
    <p:extLst>
      <p:ext uri="{BB962C8B-B14F-4D97-AF65-F5344CB8AC3E}">
        <p14:creationId xmlns:p14="http://schemas.microsoft.com/office/powerpoint/2010/main" val="39605394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235728"/>
            <a:ext cx="10515600" cy="1325563"/>
          </a:xfrm>
        </p:spPr>
        <p:txBody>
          <a:bodyPr/>
          <a:lstStyle/>
          <a:p>
            <a:r>
              <a:rPr lang="es-ES" dirty="0"/>
              <a:t>2.7.- Pruebas de Usabilidad</a:t>
            </a:r>
          </a:p>
        </p:txBody>
      </p:sp>
      <p:sp>
        <p:nvSpPr>
          <p:cNvPr id="3" name="Google Shape;478;g2d32cda4ca2_0_503">
            <a:extLst>
              <a:ext uri="{FF2B5EF4-FFF2-40B4-BE49-F238E27FC236}">
                <a16:creationId xmlns:a16="http://schemas.microsoft.com/office/drawing/2014/main" id="{9F94E2DF-CC85-3C4C-0726-DEDB6EAF43AF}"/>
              </a:ext>
            </a:extLst>
          </p:cNvPr>
          <p:cNvSpPr txBox="1">
            <a:spLocks noGrp="1"/>
          </p:cNvSpPr>
          <p:nvPr>
            <p:ph idx="1"/>
          </p:nvPr>
        </p:nvSpPr>
        <p:spPr>
          <a:xfrm>
            <a:off x="620713" y="1371121"/>
            <a:ext cx="10733087" cy="4351338"/>
          </a:xfrm>
          <a:prstGeom prst="rect">
            <a:avLst/>
          </a:prstGeom>
          <a:noFill/>
          <a:ln>
            <a:noFill/>
          </a:ln>
        </p:spPr>
        <p:txBody>
          <a:bodyPr spcFirstLastPara="1" wrap="square" lIns="121900" tIns="121900" rIns="121900" bIns="121900" anchor="t" anchorCtr="0">
            <a:noAutofit/>
          </a:bodyPr>
          <a:lstStyle/>
          <a:p>
            <a:pPr marL="457200" marR="0" lvl="0"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Tipos:    </a:t>
            </a:r>
            <a:endParaRPr sz="2300" dirty="0">
              <a:solidFill>
                <a:schemeClr val="dk1"/>
              </a:solidFill>
              <a:latin typeface="Calibri"/>
              <a:ea typeface="Calibri"/>
              <a:cs typeface="Calibri"/>
              <a:sym typeface="Calibri"/>
            </a:endParaRPr>
          </a:p>
          <a:p>
            <a:pPr marL="914400" lvl="1"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De guerrilla o de pasillo</a:t>
            </a:r>
            <a:endParaRPr sz="2300" dirty="0">
              <a:solidFill>
                <a:schemeClr val="dk1"/>
              </a:solidFill>
              <a:latin typeface="Calibri"/>
              <a:ea typeface="Calibri"/>
              <a:cs typeface="Calibri"/>
              <a:sym typeface="Calibri"/>
            </a:endParaRPr>
          </a:p>
          <a:p>
            <a:pPr marL="914400" lvl="1"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Remota no moderada</a:t>
            </a:r>
            <a:endParaRPr sz="2300" dirty="0">
              <a:solidFill>
                <a:schemeClr val="dk1"/>
              </a:solidFill>
              <a:latin typeface="Calibri"/>
              <a:ea typeface="Calibri"/>
              <a:cs typeface="Calibri"/>
              <a:sym typeface="Calibri"/>
            </a:endParaRPr>
          </a:p>
          <a:p>
            <a:pPr marL="914400" lvl="1"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Moderada</a:t>
            </a:r>
            <a:endParaRPr sz="2300" dirty="0">
              <a:solidFill>
                <a:schemeClr val="dk1"/>
              </a:solidFill>
              <a:latin typeface="Calibri"/>
              <a:ea typeface="Calibri"/>
              <a:cs typeface="Calibri"/>
              <a:sym typeface="Calibri"/>
            </a:endParaRPr>
          </a:p>
          <a:p>
            <a:pPr marL="457200" marR="0" lvl="0"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Herramientas:</a:t>
            </a:r>
            <a:endParaRPr sz="2300" dirty="0">
              <a:solidFill>
                <a:schemeClr val="dk1"/>
              </a:solidFill>
              <a:latin typeface="Calibri"/>
              <a:ea typeface="Calibri"/>
              <a:cs typeface="Calibri"/>
              <a:sym typeface="Calibri"/>
            </a:endParaRPr>
          </a:p>
          <a:p>
            <a:pPr marL="914400" marR="0" lvl="1"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Encuestas / entrevistas, </a:t>
            </a:r>
            <a:r>
              <a:rPr lang="es-ES" sz="2300" u="sng" dirty="0">
                <a:solidFill>
                  <a:schemeClr val="hlink"/>
                </a:solidFill>
                <a:latin typeface="Calibri"/>
                <a:ea typeface="Calibri"/>
                <a:cs typeface="Calibri"/>
                <a:sym typeface="Calibri"/>
                <a:hlinkClick r:id="rId2"/>
              </a:rPr>
              <a:t>A/B </a:t>
            </a:r>
            <a:r>
              <a:rPr lang="es-ES" sz="2300" u="sng" dirty="0" err="1">
                <a:solidFill>
                  <a:schemeClr val="hlink"/>
                </a:solidFill>
                <a:latin typeface="Calibri"/>
                <a:ea typeface="Calibri"/>
                <a:cs typeface="Calibri"/>
                <a:sym typeface="Calibri"/>
                <a:hlinkClick r:id="rId2"/>
              </a:rPr>
              <a:t>Testing</a:t>
            </a:r>
            <a:r>
              <a:rPr lang="es-ES" sz="2300" dirty="0">
                <a:solidFill>
                  <a:schemeClr val="dk1"/>
                </a:solidFill>
                <a:latin typeface="Calibri"/>
                <a:ea typeface="Calibri"/>
                <a:cs typeface="Calibri"/>
                <a:sym typeface="Calibri"/>
              </a:rPr>
              <a:t>, </a:t>
            </a:r>
            <a:r>
              <a:rPr lang="es-ES" sz="2300" u="sng" dirty="0" err="1">
                <a:solidFill>
                  <a:schemeClr val="hlink"/>
                </a:solidFill>
                <a:latin typeface="Calibri"/>
                <a:ea typeface="Calibri"/>
                <a:cs typeface="Calibri"/>
                <a:sym typeface="Calibri"/>
                <a:hlinkClick r:id="rId3"/>
              </a:rPr>
              <a:t>Wizard</a:t>
            </a:r>
            <a:r>
              <a:rPr lang="es-ES" sz="2300" u="sng" dirty="0">
                <a:solidFill>
                  <a:schemeClr val="hlink"/>
                </a:solidFill>
                <a:latin typeface="Calibri"/>
                <a:ea typeface="Calibri"/>
                <a:cs typeface="Calibri"/>
                <a:sym typeface="Calibri"/>
                <a:hlinkClick r:id="rId3"/>
              </a:rPr>
              <a:t> </a:t>
            </a:r>
            <a:r>
              <a:rPr lang="es-ES" sz="2300" u="sng" dirty="0" err="1">
                <a:solidFill>
                  <a:schemeClr val="hlink"/>
                </a:solidFill>
                <a:latin typeface="Calibri"/>
                <a:ea typeface="Calibri"/>
                <a:cs typeface="Calibri"/>
                <a:sym typeface="Calibri"/>
                <a:hlinkClick r:id="rId3"/>
              </a:rPr>
              <a:t>of</a:t>
            </a:r>
            <a:r>
              <a:rPr lang="es-ES" sz="2300" u="sng" dirty="0">
                <a:solidFill>
                  <a:schemeClr val="hlink"/>
                </a:solidFill>
                <a:latin typeface="Calibri"/>
                <a:ea typeface="Calibri"/>
                <a:cs typeface="Calibri"/>
                <a:sym typeface="Calibri"/>
                <a:hlinkClick r:id="rId3"/>
              </a:rPr>
              <a:t> Oz</a:t>
            </a:r>
            <a:endParaRPr sz="2300" dirty="0">
              <a:solidFill>
                <a:schemeClr val="dk1"/>
              </a:solidFill>
              <a:latin typeface="Calibri"/>
              <a:ea typeface="Calibri"/>
              <a:cs typeface="Calibri"/>
              <a:sym typeface="Calibri"/>
            </a:endParaRPr>
          </a:p>
          <a:p>
            <a:pPr marL="457200" marR="0" lvl="0"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Métricas:</a:t>
            </a:r>
            <a:endParaRPr sz="2300" dirty="0">
              <a:solidFill>
                <a:schemeClr val="dk1"/>
              </a:solidFill>
              <a:latin typeface="Calibri"/>
              <a:ea typeface="Calibri"/>
              <a:cs typeface="Calibri"/>
              <a:sym typeface="Calibri"/>
            </a:endParaRPr>
          </a:p>
          <a:p>
            <a:pPr marL="914400" marR="0" lvl="1"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Eficacia, eficiencia y satisfacción</a:t>
            </a:r>
            <a:endParaRPr sz="2300" dirty="0">
              <a:solidFill>
                <a:schemeClr val="dk1"/>
              </a:solidFill>
              <a:latin typeface="Calibri"/>
              <a:ea typeface="Calibri"/>
              <a:cs typeface="Calibri"/>
              <a:sym typeface="Calibri"/>
            </a:endParaRPr>
          </a:p>
          <a:p>
            <a:pPr marL="914400" marR="0" lvl="1" indent="-374650" algn="just" rtl="0">
              <a:lnSpc>
                <a:spcPct val="115000"/>
              </a:lnSpc>
              <a:spcBef>
                <a:spcPts val="0"/>
              </a:spcBef>
              <a:spcAft>
                <a:spcPts val="0"/>
              </a:spcAft>
              <a:buClr>
                <a:schemeClr val="dk1"/>
              </a:buClr>
              <a:buSzPts val="2300"/>
              <a:buFont typeface="Calibri"/>
              <a:buChar char="○"/>
            </a:pPr>
            <a:r>
              <a:rPr lang="es-ES" sz="2300" dirty="0">
                <a:solidFill>
                  <a:schemeClr val="dk1"/>
                </a:solidFill>
                <a:latin typeface="Calibri"/>
                <a:ea typeface="Calibri"/>
                <a:cs typeface="Calibri"/>
                <a:sym typeface="Calibri"/>
              </a:rPr>
              <a:t>Familia de estándares ISO/IEC 25000, conocido como </a:t>
            </a:r>
            <a:r>
              <a:rPr lang="es-ES" sz="2300" dirty="0" err="1">
                <a:solidFill>
                  <a:schemeClr val="dk1"/>
                </a:solidFill>
                <a:latin typeface="Calibri"/>
                <a:ea typeface="Calibri"/>
                <a:cs typeface="Calibri"/>
                <a:sym typeface="Calibri"/>
              </a:rPr>
              <a:t>SQuaRE</a:t>
            </a:r>
            <a:r>
              <a:rPr lang="es-ES" sz="2300" dirty="0">
                <a:solidFill>
                  <a:schemeClr val="dk1"/>
                </a:solidFill>
                <a:latin typeface="Calibri"/>
                <a:ea typeface="Calibri"/>
                <a:cs typeface="Calibri"/>
                <a:sym typeface="Calibri"/>
              </a:rPr>
              <a:t> (</a:t>
            </a:r>
            <a:r>
              <a:rPr lang="es-ES" sz="2300" dirty="0" err="1">
                <a:solidFill>
                  <a:schemeClr val="dk1"/>
                </a:solidFill>
                <a:latin typeface="Calibri"/>
                <a:ea typeface="Calibri"/>
                <a:cs typeface="Calibri"/>
                <a:sym typeface="Calibri"/>
              </a:rPr>
              <a:t>System</a:t>
            </a:r>
            <a:r>
              <a:rPr lang="es-ES" sz="2300" dirty="0">
                <a:solidFill>
                  <a:schemeClr val="dk1"/>
                </a:solidFill>
                <a:latin typeface="Calibri"/>
                <a:ea typeface="Calibri"/>
                <a:cs typeface="Calibri"/>
                <a:sym typeface="Calibri"/>
              </a:rPr>
              <a:t> and Software </a:t>
            </a:r>
            <a:r>
              <a:rPr lang="es-ES" sz="2300" dirty="0" err="1">
                <a:solidFill>
                  <a:schemeClr val="dk1"/>
                </a:solidFill>
                <a:latin typeface="Calibri"/>
                <a:ea typeface="Calibri"/>
                <a:cs typeface="Calibri"/>
                <a:sym typeface="Calibri"/>
              </a:rPr>
              <a:t>Quality</a:t>
            </a:r>
            <a:r>
              <a:rPr lang="es-ES" sz="2300" dirty="0">
                <a:solidFill>
                  <a:schemeClr val="dk1"/>
                </a:solidFill>
                <a:latin typeface="Calibri"/>
                <a:ea typeface="Calibri"/>
                <a:cs typeface="Calibri"/>
                <a:sym typeface="Calibri"/>
              </a:rPr>
              <a:t> </a:t>
            </a:r>
            <a:r>
              <a:rPr lang="es-ES" sz="2300" dirty="0" err="1">
                <a:solidFill>
                  <a:schemeClr val="dk1"/>
                </a:solidFill>
                <a:latin typeface="Calibri"/>
                <a:ea typeface="Calibri"/>
                <a:cs typeface="Calibri"/>
                <a:sym typeface="Calibri"/>
              </a:rPr>
              <a:t>Requirements</a:t>
            </a:r>
            <a:r>
              <a:rPr lang="es-ES" sz="2300" dirty="0">
                <a:solidFill>
                  <a:schemeClr val="dk1"/>
                </a:solidFill>
                <a:latin typeface="Calibri"/>
                <a:ea typeface="Calibri"/>
                <a:cs typeface="Calibri"/>
                <a:sym typeface="Calibri"/>
              </a:rPr>
              <a:t> and </a:t>
            </a:r>
            <a:r>
              <a:rPr lang="es-ES" sz="2300" dirty="0" err="1">
                <a:solidFill>
                  <a:schemeClr val="dk1"/>
                </a:solidFill>
                <a:latin typeface="Calibri"/>
                <a:ea typeface="Calibri"/>
                <a:cs typeface="Calibri"/>
                <a:sym typeface="Calibri"/>
              </a:rPr>
              <a:t>Evaluation</a:t>
            </a:r>
            <a:r>
              <a:rPr lang="es-ES" sz="2300" dirty="0">
                <a:solidFill>
                  <a:schemeClr val="dk1"/>
                </a:solidFill>
                <a:latin typeface="Calibri"/>
                <a:ea typeface="Calibri"/>
                <a:cs typeface="Calibri"/>
                <a:sym typeface="Calibri"/>
              </a:rPr>
              <a:t>)</a:t>
            </a:r>
            <a:endParaRPr sz="2300" dirty="0">
              <a:solidFill>
                <a:schemeClr val="dk1"/>
              </a:solidFill>
              <a:latin typeface="Calibri"/>
              <a:ea typeface="Calibri"/>
              <a:cs typeface="Calibri"/>
              <a:sym typeface="Calibri"/>
            </a:endParaRPr>
          </a:p>
        </p:txBody>
      </p:sp>
      <p:sp>
        <p:nvSpPr>
          <p:cNvPr id="6" name="CuadroTexto 5">
            <a:extLst>
              <a:ext uri="{FF2B5EF4-FFF2-40B4-BE49-F238E27FC236}">
                <a16:creationId xmlns:a16="http://schemas.microsoft.com/office/drawing/2014/main" id="{8CCEC1EA-5F32-9FDF-AFD3-421F128E6D01}"/>
              </a:ext>
            </a:extLst>
          </p:cNvPr>
          <p:cNvSpPr txBox="1"/>
          <p:nvPr/>
        </p:nvSpPr>
        <p:spPr>
          <a:xfrm>
            <a:off x="838200" y="5987534"/>
            <a:ext cx="6094562" cy="369332"/>
          </a:xfrm>
          <a:prstGeom prst="rect">
            <a:avLst/>
          </a:prstGeom>
          <a:noFill/>
        </p:spPr>
        <p:txBody>
          <a:bodyPr wrap="square">
            <a:spAutoFit/>
          </a:bodyPr>
          <a:lstStyle/>
          <a:p>
            <a:r>
              <a:rPr lang="es-ES" dirty="0">
                <a:hlinkClick r:id="rId4"/>
              </a:rPr>
              <a:t>Pruebas de usabilidad: definición, tipos y ejemplos</a:t>
            </a:r>
            <a:endParaRPr lang="es-ES" dirty="0"/>
          </a:p>
        </p:txBody>
      </p:sp>
    </p:spTree>
    <p:extLst>
      <p:ext uri="{BB962C8B-B14F-4D97-AF65-F5344CB8AC3E}">
        <p14:creationId xmlns:p14="http://schemas.microsoft.com/office/powerpoint/2010/main" val="23323781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235728"/>
            <a:ext cx="10515600" cy="1325563"/>
          </a:xfrm>
        </p:spPr>
        <p:txBody>
          <a:bodyPr/>
          <a:lstStyle/>
          <a:p>
            <a:r>
              <a:rPr lang="es-ES" dirty="0"/>
              <a:t>2.7.- Pruebas de Accesibilidad</a:t>
            </a:r>
          </a:p>
        </p:txBody>
      </p:sp>
      <p:sp>
        <p:nvSpPr>
          <p:cNvPr id="3" name="Google Shape;478;g2d32cda4ca2_0_503">
            <a:extLst>
              <a:ext uri="{FF2B5EF4-FFF2-40B4-BE49-F238E27FC236}">
                <a16:creationId xmlns:a16="http://schemas.microsoft.com/office/drawing/2014/main" id="{9F94E2DF-CC85-3C4C-0726-DEDB6EAF43AF}"/>
              </a:ext>
            </a:extLst>
          </p:cNvPr>
          <p:cNvSpPr txBox="1">
            <a:spLocks noGrp="1"/>
          </p:cNvSpPr>
          <p:nvPr>
            <p:ph idx="1"/>
          </p:nvPr>
        </p:nvSpPr>
        <p:spPr>
          <a:xfrm>
            <a:off x="620713" y="1371121"/>
            <a:ext cx="10904178" cy="3925498"/>
          </a:xfrm>
          <a:prstGeom prst="rect">
            <a:avLst/>
          </a:prstGeom>
          <a:noFill/>
          <a:ln>
            <a:noFill/>
          </a:ln>
        </p:spPr>
        <p:txBody>
          <a:bodyPr spcFirstLastPara="1" wrap="square" lIns="121900" tIns="121900" rIns="121900" bIns="121900" anchor="t" anchorCtr="0">
            <a:noAutofit/>
          </a:bodyPr>
          <a:lstStyle/>
          <a:p>
            <a:pPr marL="0" indent="0" algn="just">
              <a:buNone/>
            </a:pPr>
            <a:r>
              <a:rPr lang="es-ES" sz="2000" b="0" i="0" dirty="0">
                <a:solidFill>
                  <a:srgbClr val="242424"/>
                </a:solidFill>
                <a:effectLst/>
                <a:latin typeface="source-serif-pro"/>
              </a:rPr>
              <a:t>A continuación se listan algunas herramientas interesantes que para realizar una auditoria sobre accesibilidad web:</a:t>
            </a:r>
          </a:p>
          <a:p>
            <a:pPr algn="just">
              <a:buFont typeface="Arial" panose="020B0604020202020204" pitchFamily="34" charset="0"/>
              <a:buChar char="•"/>
            </a:pPr>
            <a:r>
              <a:rPr lang="es-ES" sz="2000" b="1" i="0" u="sng" dirty="0">
                <a:solidFill>
                  <a:srgbClr val="242424"/>
                </a:solidFill>
                <a:effectLst/>
                <a:latin typeface="source-serif-pro"/>
                <a:hlinkClick r:id="rId2"/>
              </a:rPr>
              <a:t>Koa11y</a:t>
            </a:r>
            <a:r>
              <a:rPr lang="es-ES" sz="2000" b="0" i="0" dirty="0">
                <a:solidFill>
                  <a:srgbClr val="242424"/>
                </a:solidFill>
                <a:effectLst/>
                <a:latin typeface="source-serif-pro"/>
              </a:rPr>
              <a:t>, una herramienta que permite automatizar la detección de problemas de accesibilidad.</a:t>
            </a:r>
          </a:p>
          <a:p>
            <a:pPr algn="just">
              <a:buFont typeface="Arial" panose="020B0604020202020204" pitchFamily="34" charset="0"/>
              <a:buChar char="•"/>
            </a:pPr>
            <a:r>
              <a:rPr lang="es-ES" sz="2000" b="1" i="0" dirty="0">
                <a:solidFill>
                  <a:srgbClr val="242424"/>
                </a:solidFill>
                <a:effectLst/>
                <a:latin typeface="source-serif-pro"/>
              </a:rPr>
              <a:t>Existen plugins en Chrome </a:t>
            </a:r>
            <a:r>
              <a:rPr lang="es-ES" sz="2000" b="0" i="0" dirty="0">
                <a:solidFill>
                  <a:srgbClr val="242424"/>
                </a:solidFill>
                <a:effectLst/>
                <a:latin typeface="source-serif-pro"/>
              </a:rPr>
              <a:t>para evaluar la accesibilidad de una web.</a:t>
            </a:r>
          </a:p>
          <a:p>
            <a:pPr algn="just">
              <a:buFont typeface="Arial" panose="020B0604020202020204" pitchFamily="34" charset="0"/>
              <a:buChar char="•"/>
            </a:pPr>
            <a:r>
              <a:rPr lang="es-ES" sz="2000" b="0" i="0" dirty="0" err="1">
                <a:solidFill>
                  <a:srgbClr val="242424"/>
                </a:solidFill>
                <a:effectLst/>
                <a:latin typeface="source-serif-pro"/>
              </a:rPr>
              <a:t>Checklist</a:t>
            </a:r>
            <a:r>
              <a:rPr lang="es-ES" sz="2000" b="0" i="0" dirty="0">
                <a:solidFill>
                  <a:srgbClr val="242424"/>
                </a:solidFill>
                <a:effectLst/>
                <a:latin typeface="source-serif-pro"/>
              </a:rPr>
              <a:t> para ir validando manualmente los criterios </a:t>
            </a:r>
            <a:r>
              <a:rPr lang="es-ES" sz="2000" b="0" i="0" u="sng" dirty="0">
                <a:solidFill>
                  <a:srgbClr val="242424"/>
                </a:solidFill>
                <a:effectLst/>
                <a:latin typeface="source-serif-pro"/>
                <a:hlinkClick r:id="rId3"/>
              </a:rPr>
              <a:t>https://webaim.org/standards/wcag/checklist</a:t>
            </a:r>
            <a:r>
              <a:rPr lang="es-ES" sz="2000" b="0" i="0" dirty="0">
                <a:solidFill>
                  <a:srgbClr val="242424"/>
                </a:solidFill>
                <a:effectLst/>
                <a:latin typeface="source-serif-pro"/>
              </a:rPr>
              <a:t>.</a:t>
            </a:r>
          </a:p>
          <a:p>
            <a:pPr marL="0" lvl="0" indent="0" algn="just" rtl="0">
              <a:spcBef>
                <a:spcPts val="1000"/>
              </a:spcBef>
              <a:spcAft>
                <a:spcPts val="0"/>
              </a:spcAft>
              <a:buNone/>
            </a:pPr>
            <a:endParaRPr lang="es-ES" sz="2000" dirty="0"/>
          </a:p>
          <a:p>
            <a:pPr marL="0" lvl="0" indent="0" algn="just" rtl="0">
              <a:spcBef>
                <a:spcPts val="1000"/>
              </a:spcBef>
              <a:spcAft>
                <a:spcPts val="0"/>
              </a:spcAft>
              <a:buNone/>
            </a:pPr>
            <a:endParaRPr lang="es-ES" sz="2000" dirty="0"/>
          </a:p>
          <a:p>
            <a:pPr marL="0" lvl="0" indent="0" algn="just" rtl="0">
              <a:spcBef>
                <a:spcPts val="1000"/>
              </a:spcBef>
              <a:spcAft>
                <a:spcPts val="0"/>
              </a:spcAft>
              <a:buNone/>
            </a:pPr>
            <a:r>
              <a:rPr lang="es-ES" sz="2000" dirty="0"/>
              <a:t>Estándares de accesibilidad:</a:t>
            </a:r>
          </a:p>
          <a:p>
            <a:pPr marL="0" lvl="0" indent="0" algn="just" rtl="0">
              <a:spcBef>
                <a:spcPts val="1000"/>
              </a:spcBef>
              <a:spcAft>
                <a:spcPts val="0"/>
              </a:spcAft>
              <a:buNone/>
            </a:pPr>
            <a:r>
              <a:rPr lang="es-ES" sz="2000" u="sng" dirty="0">
                <a:solidFill>
                  <a:schemeClr val="hlink"/>
                </a:solidFill>
                <a:hlinkClick r:id="rId4"/>
              </a:rPr>
              <a:t>https://www.w3.org/TR/mobile-accessibility-mapping/</a:t>
            </a:r>
            <a:endParaRPr lang="es-ES" sz="2000" u="sng" dirty="0">
              <a:solidFill>
                <a:schemeClr val="hlink"/>
              </a:solidFill>
            </a:endParaRPr>
          </a:p>
          <a:p>
            <a:pPr marL="0" lvl="0" indent="0" algn="just" rtl="0">
              <a:spcBef>
                <a:spcPts val="1000"/>
              </a:spcBef>
              <a:spcAft>
                <a:spcPts val="0"/>
              </a:spcAft>
              <a:buNone/>
            </a:pPr>
            <a:endParaRPr lang="es-ES" sz="2000" u="sng" dirty="0">
              <a:solidFill>
                <a:schemeClr val="hlink"/>
              </a:solidFill>
            </a:endParaRPr>
          </a:p>
          <a:p>
            <a:pPr marL="0" lvl="0" indent="0" algn="just" rtl="0">
              <a:spcBef>
                <a:spcPts val="1000"/>
              </a:spcBef>
              <a:spcAft>
                <a:spcPts val="0"/>
              </a:spcAft>
              <a:buNone/>
            </a:pPr>
            <a:endParaRPr lang="es-ES" sz="2000" dirty="0"/>
          </a:p>
        </p:txBody>
      </p:sp>
      <p:sp>
        <p:nvSpPr>
          <p:cNvPr id="5" name="CuadroTexto 4">
            <a:extLst>
              <a:ext uri="{FF2B5EF4-FFF2-40B4-BE49-F238E27FC236}">
                <a16:creationId xmlns:a16="http://schemas.microsoft.com/office/drawing/2014/main" id="{3049E10B-7019-EAF6-951F-A2272BCEB045}"/>
              </a:ext>
            </a:extLst>
          </p:cNvPr>
          <p:cNvSpPr txBox="1"/>
          <p:nvPr/>
        </p:nvSpPr>
        <p:spPr>
          <a:xfrm>
            <a:off x="620713" y="5771550"/>
            <a:ext cx="8678562" cy="369332"/>
          </a:xfrm>
          <a:prstGeom prst="rect">
            <a:avLst/>
          </a:prstGeom>
          <a:noFill/>
        </p:spPr>
        <p:txBody>
          <a:bodyPr wrap="square">
            <a:spAutoFit/>
          </a:bodyPr>
          <a:lstStyle/>
          <a:p>
            <a:r>
              <a:rPr lang="es-ES" dirty="0">
                <a:hlinkClick r:id="rId5"/>
              </a:rPr>
              <a:t>Accesibilidad web: descubriendo el estándar WCAG 2.1 | </a:t>
            </a:r>
            <a:r>
              <a:rPr lang="es-ES" dirty="0" err="1">
                <a:hlinkClick r:id="rId5"/>
              </a:rPr>
              <a:t>by</a:t>
            </a:r>
            <a:r>
              <a:rPr lang="es-ES" dirty="0">
                <a:hlinkClick r:id="rId5"/>
              </a:rPr>
              <a:t> Adrián Alonso | Medium</a:t>
            </a:r>
            <a:endParaRPr lang="es-ES" dirty="0"/>
          </a:p>
        </p:txBody>
      </p:sp>
    </p:spTree>
    <p:extLst>
      <p:ext uri="{BB962C8B-B14F-4D97-AF65-F5344CB8AC3E}">
        <p14:creationId xmlns:p14="http://schemas.microsoft.com/office/powerpoint/2010/main" val="2435001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3: Experiencia de Usuario (UX)</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200" y="1825625"/>
            <a:ext cx="5614358" cy="4351338"/>
          </a:xfrm>
        </p:spPr>
        <p:txBody>
          <a:bodyPr/>
          <a:lstStyle/>
          <a:p>
            <a:pPr marL="0" indent="0">
              <a:buNone/>
            </a:pPr>
            <a:r>
              <a:rPr lang="es-ES" dirty="0"/>
              <a:t>3.1.- Experiencia de usuario UX</a:t>
            </a:r>
          </a:p>
          <a:p>
            <a:pPr marL="0" indent="0">
              <a:buNone/>
            </a:pPr>
            <a:r>
              <a:rPr lang="es-ES" dirty="0"/>
              <a:t>3.2.- Experiencia de usuario UX vs Usabilidad</a:t>
            </a:r>
          </a:p>
          <a:p>
            <a:pPr marL="0" indent="0">
              <a:buNone/>
            </a:pPr>
            <a:r>
              <a:rPr lang="es-ES" dirty="0"/>
              <a:t>3.3.- Niveles de la experiencia de usuario UX</a:t>
            </a:r>
          </a:p>
          <a:p>
            <a:pPr marL="0" indent="0">
              <a:buNone/>
            </a:pPr>
            <a:r>
              <a:rPr lang="es-ES" dirty="0"/>
              <a:t>3.4.- Experiencia de usuario UX vs Interfaz de usuario IU</a:t>
            </a:r>
          </a:p>
          <a:p>
            <a:pPr marL="0" indent="0">
              <a:buNone/>
            </a:pPr>
            <a:r>
              <a:rPr lang="es-ES" dirty="0"/>
              <a:t>3.5.- Buenas y malas prácticas UX</a:t>
            </a:r>
          </a:p>
        </p:txBody>
      </p:sp>
      <p:pic>
        <p:nvPicPr>
          <p:cNvPr id="1026" name="Picture 2" descr="diferencias entre ux y ui">
            <a:extLst>
              <a:ext uri="{FF2B5EF4-FFF2-40B4-BE49-F238E27FC236}">
                <a16:creationId xmlns:a16="http://schemas.microsoft.com/office/drawing/2014/main" id="{D4436EE3-2EAD-8EC5-9943-D8BA43441A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4343" y="1690688"/>
            <a:ext cx="3959524" cy="479807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Diseño de experiencia de usuario: ¡Es importante! | Cibertec">
            <a:extLst>
              <a:ext uri="{FF2B5EF4-FFF2-40B4-BE49-F238E27FC236}">
                <a16:creationId xmlns:a16="http://schemas.microsoft.com/office/drawing/2014/main" id="{075AD4FA-4C64-05C3-B8B5-9DCB9C9F8A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439" y="365125"/>
            <a:ext cx="2112327" cy="21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470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3: Experiencia de Usuario (UX)</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07366" y="1825625"/>
            <a:ext cx="10646434" cy="4351338"/>
          </a:xfrm>
        </p:spPr>
        <p:txBody>
          <a:bodyPr>
            <a:normAutofit/>
          </a:bodyPr>
          <a:lstStyle/>
          <a:p>
            <a:pPr marL="0" indent="0" algn="just">
              <a:buNone/>
            </a:pPr>
            <a:r>
              <a:rPr lang="es-ES" sz="2000" b="0" i="0" u="none" strike="noStrike" baseline="0" dirty="0">
                <a:solidFill>
                  <a:srgbClr val="000000"/>
                </a:solidFill>
                <a:latin typeface="Aptos" panose="020B0004020202020204" pitchFamily="34" charset="0"/>
              </a:rPr>
              <a:t>En este bloque</a:t>
            </a:r>
            <a:r>
              <a:rPr lang="es-ES" sz="2000" dirty="0">
                <a:solidFill>
                  <a:srgbClr val="000000"/>
                </a:solidFill>
                <a:latin typeface="Aptos" panose="020B0004020202020204" pitchFamily="34" charset="0"/>
              </a:rPr>
              <a:t>,</a:t>
            </a:r>
            <a:r>
              <a:rPr lang="es-ES" sz="2000" b="0" i="0" u="none" strike="noStrike" baseline="0" dirty="0">
                <a:solidFill>
                  <a:srgbClr val="000000"/>
                </a:solidFill>
                <a:latin typeface="Aptos" panose="020B0004020202020204" pitchFamily="34" charset="0"/>
              </a:rPr>
              <a:t> hablaremos de la </a:t>
            </a:r>
            <a:r>
              <a:rPr lang="es-ES" sz="2000" b="1" i="0" u="none" strike="noStrike" baseline="0" dirty="0">
                <a:solidFill>
                  <a:srgbClr val="000000"/>
                </a:solidFill>
                <a:latin typeface="Aptos" panose="020B0004020202020204" pitchFamily="34" charset="0"/>
              </a:rPr>
              <a:t>experiencia de usuario (UX)</a:t>
            </a:r>
            <a:r>
              <a:rPr lang="es-ES" sz="2000" b="0" i="0" u="none" strike="noStrike" baseline="0" dirty="0">
                <a:solidFill>
                  <a:srgbClr val="000000"/>
                </a:solidFill>
                <a:latin typeface="Aptos" panose="020B0004020202020204" pitchFamily="34" charset="0"/>
              </a:rPr>
              <a:t>, un concepto que engloba la usabilidad y la usabilidad, pero que también está influenciado por otros factores como lo atractivo que un producto es para los usuarios. </a:t>
            </a:r>
          </a:p>
          <a:p>
            <a:pPr marL="0" indent="0" algn="just">
              <a:buNone/>
            </a:pPr>
            <a:r>
              <a:rPr lang="es-ES" sz="2000" dirty="0">
                <a:solidFill>
                  <a:srgbClr val="000000"/>
                </a:solidFill>
                <a:latin typeface="Aptos" panose="020B0004020202020204" pitchFamily="34" charset="0"/>
              </a:rPr>
              <a:t>También veremos las </a:t>
            </a:r>
            <a:r>
              <a:rPr lang="es-ES" sz="2000" b="1" dirty="0">
                <a:solidFill>
                  <a:srgbClr val="000000"/>
                </a:solidFill>
                <a:latin typeface="Aptos" panose="020B0004020202020204" pitchFamily="34" charset="0"/>
              </a:rPr>
              <a:t>diferencias</a:t>
            </a:r>
            <a:r>
              <a:rPr lang="es-ES" sz="2000" dirty="0">
                <a:solidFill>
                  <a:srgbClr val="000000"/>
                </a:solidFill>
                <a:latin typeface="Aptos" panose="020B0004020202020204" pitchFamily="34" charset="0"/>
              </a:rPr>
              <a:t> que existe </a:t>
            </a:r>
            <a:r>
              <a:rPr lang="es-ES" sz="2000" b="1" dirty="0">
                <a:solidFill>
                  <a:srgbClr val="000000"/>
                </a:solidFill>
                <a:latin typeface="Aptos" panose="020B0004020202020204" pitchFamily="34" charset="0"/>
              </a:rPr>
              <a:t>entre la experiencia de usuario (UX) y la interfaz de usuario (UI)</a:t>
            </a:r>
            <a:r>
              <a:rPr lang="es-ES" sz="2000" dirty="0">
                <a:solidFill>
                  <a:srgbClr val="000000"/>
                </a:solidFill>
                <a:latin typeface="Aptos" panose="020B0004020202020204" pitchFamily="34" charset="0"/>
              </a:rPr>
              <a:t>, términos que a menudo se confunden, y que hacen referencia a cosas distintas.</a:t>
            </a:r>
          </a:p>
          <a:p>
            <a:pPr marL="0" indent="0" algn="just">
              <a:buNone/>
            </a:pPr>
            <a:r>
              <a:rPr lang="es-ES" sz="2000" dirty="0">
                <a:solidFill>
                  <a:srgbClr val="000000"/>
                </a:solidFill>
                <a:latin typeface="Aptos" panose="020B0004020202020204" pitchFamily="34" charset="0"/>
              </a:rPr>
              <a:t> </a:t>
            </a:r>
            <a:endParaRPr lang="es-ES" sz="2000" dirty="0"/>
          </a:p>
        </p:txBody>
      </p:sp>
    </p:spTree>
    <p:extLst>
      <p:ext uri="{BB962C8B-B14F-4D97-AF65-F5344CB8AC3E}">
        <p14:creationId xmlns:p14="http://schemas.microsoft.com/office/powerpoint/2010/main" val="2939678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3.1.- Experiencia de usuario UX</a:t>
            </a:r>
          </a:p>
        </p:txBody>
      </p:sp>
      <p:sp>
        <p:nvSpPr>
          <p:cNvPr id="3" name="Google Shape;478;g2d32cda4ca2_0_503">
            <a:extLst>
              <a:ext uri="{FF2B5EF4-FFF2-40B4-BE49-F238E27FC236}">
                <a16:creationId xmlns:a16="http://schemas.microsoft.com/office/drawing/2014/main" id="{9F94E2DF-CC85-3C4C-0726-DEDB6EAF43AF}"/>
              </a:ext>
            </a:extLst>
          </p:cNvPr>
          <p:cNvSpPr txBox="1">
            <a:spLocks noGrp="1"/>
          </p:cNvSpPr>
          <p:nvPr>
            <p:ph idx="1"/>
          </p:nvPr>
        </p:nvSpPr>
        <p:spPr>
          <a:xfrm>
            <a:off x="838200" y="1690688"/>
            <a:ext cx="10515600" cy="4351338"/>
          </a:xfrm>
          <a:prstGeom prst="rect">
            <a:avLst/>
          </a:prstGeom>
          <a:noFill/>
          <a:ln>
            <a:noFill/>
          </a:ln>
        </p:spPr>
        <p:txBody>
          <a:bodyPr spcFirstLastPara="1" wrap="square" lIns="121900" tIns="121900" rIns="121900" bIns="121900" anchor="t" anchorCtr="0">
            <a:noAutofit/>
          </a:bodyPr>
          <a:lstStyle/>
          <a:p>
            <a:pPr marL="0" indent="0" algn="just">
              <a:buNone/>
            </a:pPr>
            <a:r>
              <a:rPr lang="es-ES" sz="2000" b="0" i="0" u="none" strike="noStrike" baseline="0" dirty="0">
                <a:solidFill>
                  <a:srgbClr val="000000"/>
                </a:solidFill>
                <a:latin typeface="Aptos" panose="020B0004020202020204" pitchFamily="34" charset="0"/>
              </a:rPr>
              <a:t>El concepto de experiencia de usuario o UX (del inglés, </a:t>
            </a:r>
            <a:r>
              <a:rPr lang="es-ES" sz="2000" b="0" i="0" u="none" strike="noStrike" baseline="0" dirty="0" err="1">
                <a:solidFill>
                  <a:srgbClr val="000000"/>
                </a:solidFill>
                <a:latin typeface="Aptos" panose="020B0004020202020204" pitchFamily="34" charset="0"/>
              </a:rPr>
              <a:t>User</a:t>
            </a:r>
            <a:r>
              <a:rPr lang="es-ES" sz="2000" b="0" i="0" u="none" strike="noStrike" baseline="0" dirty="0">
                <a:solidFill>
                  <a:srgbClr val="000000"/>
                </a:solidFill>
                <a:latin typeface="Aptos" panose="020B0004020202020204" pitchFamily="34" charset="0"/>
              </a:rPr>
              <a:t> </a:t>
            </a:r>
            <a:r>
              <a:rPr lang="es-ES" sz="2000" b="0" i="0" u="none" strike="noStrike" baseline="0" dirty="0" err="1">
                <a:solidFill>
                  <a:srgbClr val="000000"/>
                </a:solidFill>
                <a:latin typeface="Aptos" panose="020B0004020202020204" pitchFamily="34" charset="0"/>
              </a:rPr>
              <a:t>Experience</a:t>
            </a:r>
            <a:r>
              <a:rPr lang="es-ES" sz="2000" b="0" i="0" u="none" strike="noStrike" baseline="0" dirty="0">
                <a:solidFill>
                  <a:srgbClr val="000000"/>
                </a:solidFill>
                <a:latin typeface="Aptos" panose="020B0004020202020204" pitchFamily="34" charset="0"/>
              </a:rPr>
              <a:t>) hace referencia a la experiencia completa del usuario en relación a un producto o servicio. Una buena experiencia de usuario dará como resultado una percepción subjetiva positiva del usuario hacia nuestra aplicación. </a:t>
            </a:r>
          </a:p>
          <a:p>
            <a:pPr marL="0" indent="0" algn="just">
              <a:buNone/>
            </a:pPr>
            <a:r>
              <a:rPr lang="es-ES" sz="2000" b="1" i="0" u="none" strike="noStrike" baseline="0" dirty="0">
                <a:solidFill>
                  <a:srgbClr val="000000"/>
                </a:solidFill>
                <a:latin typeface="Aptos" panose="020B0004020202020204" pitchFamily="34" charset="0"/>
              </a:rPr>
              <a:t>IMPORTANTE</a:t>
            </a:r>
            <a:r>
              <a:rPr lang="es-ES" sz="2000" b="0" i="0" u="none" strike="noStrike" baseline="0" dirty="0">
                <a:solidFill>
                  <a:srgbClr val="000000"/>
                </a:solidFill>
                <a:latin typeface="Aptos" panose="020B0004020202020204" pitchFamily="34" charset="0"/>
              </a:rPr>
              <a:t>: No hay que confundir los conceptos de experiencia de usuario y usabilidad, aunque existe relación entre ellos. La usabilidad es uno de los factores que influyen en una buena experiencia de usuario, pero también serán determinantes factores como la utilidad (que el producto permita al usuario resolver un problema concreto), la credibilidad (que el usuario confíe en nuestro producto) o la accesibilidad (que el diseño tenga en cuenta la variedad de usuarios y dispositivos). </a:t>
            </a:r>
          </a:p>
          <a:p>
            <a:pPr marL="0" indent="0" algn="just">
              <a:buNone/>
            </a:pPr>
            <a:r>
              <a:rPr lang="es-ES" sz="2000" b="0" i="0" u="none" strike="noStrike" baseline="0" dirty="0">
                <a:solidFill>
                  <a:srgbClr val="000000"/>
                </a:solidFill>
                <a:latin typeface="Aptos" panose="020B0004020202020204" pitchFamily="34" charset="0"/>
              </a:rPr>
              <a:t>Donal Norman (del que ya hablamos en el apartado anterior) junto a Jakob Nielsen (uno de los principales referentes en el mundo de la usabilidad) propusieron los siguientes </a:t>
            </a:r>
            <a:r>
              <a:rPr lang="es-ES" sz="2000" b="1" i="0" u="none" strike="noStrike" baseline="0" dirty="0">
                <a:solidFill>
                  <a:srgbClr val="000000"/>
                </a:solidFill>
                <a:latin typeface="Aptos" panose="020B0004020202020204" pitchFamily="34" charset="0"/>
              </a:rPr>
              <a:t>niveles </a:t>
            </a:r>
            <a:r>
              <a:rPr lang="es-ES" sz="2000" b="0" i="0" u="none" strike="noStrike" baseline="0" dirty="0">
                <a:solidFill>
                  <a:srgbClr val="000000"/>
                </a:solidFill>
                <a:latin typeface="Aptos" panose="020B0004020202020204" pitchFamily="34" charset="0"/>
              </a:rPr>
              <a:t>al hablar de la </a:t>
            </a:r>
            <a:r>
              <a:rPr lang="es-ES" sz="2000" b="1" i="0" u="none" strike="noStrike" baseline="0" dirty="0">
                <a:solidFill>
                  <a:srgbClr val="000000"/>
                </a:solidFill>
                <a:latin typeface="Aptos" panose="020B0004020202020204" pitchFamily="34" charset="0"/>
              </a:rPr>
              <a:t>experiencia de usuario</a:t>
            </a:r>
            <a:r>
              <a:rPr lang="es-ES" sz="2000" b="0" i="0" u="none" strike="noStrike" baseline="0" dirty="0">
                <a:solidFill>
                  <a:srgbClr val="000000"/>
                </a:solidFill>
                <a:latin typeface="Aptos" panose="020B0004020202020204" pitchFamily="34" charset="0"/>
              </a:rPr>
              <a:t>. </a:t>
            </a:r>
            <a:endParaRPr lang="es-ES" sz="2000" dirty="0"/>
          </a:p>
        </p:txBody>
      </p:sp>
      <p:sp>
        <p:nvSpPr>
          <p:cNvPr id="5" name="CuadroTexto 4">
            <a:extLst>
              <a:ext uri="{FF2B5EF4-FFF2-40B4-BE49-F238E27FC236}">
                <a16:creationId xmlns:a16="http://schemas.microsoft.com/office/drawing/2014/main" id="{512EC1D1-94F3-0EB7-1643-DF7324D70A0C}"/>
              </a:ext>
            </a:extLst>
          </p:cNvPr>
          <p:cNvSpPr txBox="1"/>
          <p:nvPr/>
        </p:nvSpPr>
        <p:spPr>
          <a:xfrm>
            <a:off x="838200" y="6123543"/>
            <a:ext cx="8443823" cy="369332"/>
          </a:xfrm>
          <a:prstGeom prst="rect">
            <a:avLst/>
          </a:prstGeom>
          <a:noFill/>
        </p:spPr>
        <p:txBody>
          <a:bodyPr wrap="square">
            <a:spAutoFit/>
          </a:bodyPr>
          <a:lstStyle/>
          <a:p>
            <a:r>
              <a:rPr lang="es-ES" dirty="0">
                <a:hlinkClick r:id="rId2"/>
              </a:rPr>
              <a:t>Las leyes de UX con casos prácticos | </a:t>
            </a:r>
            <a:r>
              <a:rPr lang="es-ES" dirty="0" err="1">
                <a:hlinkClick r:id="rId2"/>
              </a:rPr>
              <a:t>by</a:t>
            </a:r>
            <a:r>
              <a:rPr lang="es-ES" dirty="0">
                <a:hlinkClick r:id="rId2"/>
              </a:rPr>
              <a:t> Carlos Beneyto | Startups (es) | Medium</a:t>
            </a:r>
            <a:endParaRPr lang="es-ES" dirty="0"/>
          </a:p>
        </p:txBody>
      </p:sp>
    </p:spTree>
    <p:extLst>
      <p:ext uri="{BB962C8B-B14F-4D97-AF65-F5344CB8AC3E}">
        <p14:creationId xmlns:p14="http://schemas.microsoft.com/office/powerpoint/2010/main" val="1674247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3.2.- Experiencia de usuario UX vs Usabilidad</a:t>
            </a:r>
          </a:p>
        </p:txBody>
      </p:sp>
      <p:pic>
        <p:nvPicPr>
          <p:cNvPr id="4" name="Google Shape;205;g300fa51af02_1_111">
            <a:extLst>
              <a:ext uri="{FF2B5EF4-FFF2-40B4-BE49-F238E27FC236}">
                <a16:creationId xmlns:a16="http://schemas.microsoft.com/office/drawing/2014/main" id="{8BCDD5F5-66DC-6006-E336-A34F4B1D052B}"/>
              </a:ext>
            </a:extLst>
          </p:cNvPr>
          <p:cNvPicPr preferRelativeResize="0"/>
          <p:nvPr/>
        </p:nvPicPr>
        <p:blipFill>
          <a:blip r:embed="rId2">
            <a:alphaModFix/>
          </a:blip>
          <a:stretch>
            <a:fillRect/>
          </a:stretch>
        </p:blipFill>
        <p:spPr>
          <a:xfrm>
            <a:off x="2264085" y="1688525"/>
            <a:ext cx="7574374" cy="1200400"/>
          </a:xfrm>
          <a:prstGeom prst="rect">
            <a:avLst/>
          </a:prstGeom>
          <a:noFill/>
          <a:ln>
            <a:noFill/>
          </a:ln>
        </p:spPr>
      </p:pic>
      <p:pic>
        <p:nvPicPr>
          <p:cNvPr id="5" name="Google Shape;206;g300fa51af02_1_111">
            <a:extLst>
              <a:ext uri="{FF2B5EF4-FFF2-40B4-BE49-F238E27FC236}">
                <a16:creationId xmlns:a16="http://schemas.microsoft.com/office/drawing/2014/main" id="{CD7620ED-C474-C8D6-E100-F7E4DD82904D}"/>
              </a:ext>
            </a:extLst>
          </p:cNvPr>
          <p:cNvPicPr preferRelativeResize="0"/>
          <p:nvPr/>
        </p:nvPicPr>
        <p:blipFill>
          <a:blip r:embed="rId3">
            <a:alphaModFix/>
          </a:blip>
          <a:stretch>
            <a:fillRect/>
          </a:stretch>
        </p:blipFill>
        <p:spPr>
          <a:xfrm>
            <a:off x="6245485" y="3041325"/>
            <a:ext cx="5109217" cy="3162624"/>
          </a:xfrm>
          <a:prstGeom prst="rect">
            <a:avLst/>
          </a:prstGeom>
          <a:noFill/>
          <a:ln>
            <a:noFill/>
          </a:ln>
        </p:spPr>
      </p:pic>
      <p:pic>
        <p:nvPicPr>
          <p:cNvPr id="6" name="Google Shape;207;g300fa51af02_1_111">
            <a:extLst>
              <a:ext uri="{FF2B5EF4-FFF2-40B4-BE49-F238E27FC236}">
                <a16:creationId xmlns:a16="http://schemas.microsoft.com/office/drawing/2014/main" id="{1D63FFE8-BE9F-0E80-ACEB-7452E416815B}"/>
              </a:ext>
            </a:extLst>
          </p:cNvPr>
          <p:cNvPicPr preferRelativeResize="0"/>
          <p:nvPr/>
        </p:nvPicPr>
        <p:blipFill>
          <a:blip r:embed="rId4">
            <a:alphaModFix/>
          </a:blip>
          <a:stretch>
            <a:fillRect/>
          </a:stretch>
        </p:blipFill>
        <p:spPr>
          <a:xfrm>
            <a:off x="763185" y="3146938"/>
            <a:ext cx="5203643" cy="2951400"/>
          </a:xfrm>
          <a:prstGeom prst="rect">
            <a:avLst/>
          </a:prstGeom>
          <a:noFill/>
          <a:ln>
            <a:noFill/>
          </a:ln>
        </p:spPr>
      </p:pic>
    </p:spTree>
    <p:extLst>
      <p:ext uri="{BB962C8B-B14F-4D97-AF65-F5344CB8AC3E}">
        <p14:creationId xmlns:p14="http://schemas.microsoft.com/office/powerpoint/2010/main" val="39996541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3.3.- Experiencia de usuario UX: niveles</a:t>
            </a:r>
          </a:p>
        </p:txBody>
      </p:sp>
      <p:pic>
        <p:nvPicPr>
          <p:cNvPr id="15366" name="Picture 6" descr="Guía de Experiencia de Usuario (UX ) en contextos digitales">
            <a:extLst>
              <a:ext uri="{FF2B5EF4-FFF2-40B4-BE49-F238E27FC236}">
                <a16:creationId xmlns:a16="http://schemas.microsoft.com/office/drawing/2014/main" id="{934E3A51-F838-4145-4EB9-A59EA4D753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8114" y="1580033"/>
            <a:ext cx="4273016" cy="470031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Qué es la experiencia de usuario y por dónde empezar - Blog de hiberus">
            <a:extLst>
              <a:ext uri="{FF2B5EF4-FFF2-40B4-BE49-F238E27FC236}">
                <a16:creationId xmlns:a16="http://schemas.microsoft.com/office/drawing/2014/main" id="{578BD12C-3FE2-36C3-A3F6-924125F1826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28196" y="1929013"/>
            <a:ext cx="532910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7320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3.3.- Experiencia de usuario UX: un ejemplo</a:t>
            </a:r>
          </a:p>
        </p:txBody>
      </p:sp>
      <p:sp>
        <p:nvSpPr>
          <p:cNvPr id="4" name="Marcador de contenido 3">
            <a:extLst>
              <a:ext uri="{FF2B5EF4-FFF2-40B4-BE49-F238E27FC236}">
                <a16:creationId xmlns:a16="http://schemas.microsoft.com/office/drawing/2014/main" id="{555A8945-E564-C265-9BB2-B8533C23EDBC}"/>
              </a:ext>
            </a:extLst>
          </p:cNvPr>
          <p:cNvSpPr>
            <a:spLocks noGrp="1"/>
          </p:cNvSpPr>
          <p:nvPr>
            <p:ph idx="1"/>
          </p:nvPr>
        </p:nvSpPr>
        <p:spPr>
          <a:xfrm>
            <a:off x="381000" y="1765239"/>
            <a:ext cx="4544683" cy="4351338"/>
          </a:xfrm>
        </p:spPr>
        <p:txBody>
          <a:bodyPr>
            <a:noAutofit/>
          </a:bodyPr>
          <a:lstStyle/>
          <a:p>
            <a:pPr marL="0" indent="0" algn="just">
              <a:buNone/>
            </a:pPr>
            <a:r>
              <a:rPr lang="es-ES" sz="2000" b="0" i="0" u="none" strike="noStrike" baseline="0" dirty="0">
                <a:solidFill>
                  <a:srgbClr val="000000"/>
                </a:solidFill>
                <a:latin typeface="Aptos" panose="020B0004020202020204" pitchFamily="34" charset="0"/>
              </a:rPr>
              <a:t>Como vemos, conseguir una buena experiencia de usuario comienza creando un producto o servicio que sea útil para el usuario y le permita resolver un problema concreto. El paso siguiente sería conseguir que el diseño sea usable aplicando todo lo que hemos aprendido en los apartados anteriores. Una vez tenemos un diseño útil y usable, el objetivo sería conseguir un producto atractivo para los usuarios: deben desear utilizarlo. Para finalizar, en el ultimo nivel se alcanza una experiencia global positiva consiguiendo que la opinión del usuario hacia nuestro producto sea buena. </a:t>
            </a:r>
            <a:endParaRPr lang="es-ES" sz="2000" dirty="0"/>
          </a:p>
        </p:txBody>
      </p:sp>
      <p:pic>
        <p:nvPicPr>
          <p:cNvPr id="5" name="Marcador de contenido 6">
            <a:extLst>
              <a:ext uri="{FF2B5EF4-FFF2-40B4-BE49-F238E27FC236}">
                <a16:creationId xmlns:a16="http://schemas.microsoft.com/office/drawing/2014/main" id="{1F46C25F-CAA3-3DAD-E4CA-04A709BDB8C7}"/>
              </a:ext>
            </a:extLst>
          </p:cNvPr>
          <p:cNvPicPr>
            <a:picLocks noChangeAspect="1"/>
          </p:cNvPicPr>
          <p:nvPr/>
        </p:nvPicPr>
        <p:blipFill>
          <a:blip r:embed="rId2"/>
          <a:srcRect l="1441" r="1749"/>
          <a:stretch/>
        </p:blipFill>
        <p:spPr>
          <a:xfrm>
            <a:off x="5047891" y="1920517"/>
            <a:ext cx="6763109" cy="4273763"/>
          </a:xfrm>
          <a:prstGeom prst="rect">
            <a:avLst/>
          </a:prstGeom>
          <a:noFill/>
          <a:ln>
            <a:noFill/>
          </a:ln>
        </p:spPr>
      </p:pic>
    </p:spTree>
    <p:extLst>
      <p:ext uri="{BB962C8B-B14F-4D97-AF65-F5344CB8AC3E}">
        <p14:creationId xmlns:p14="http://schemas.microsoft.com/office/powerpoint/2010/main" val="1613446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3.4.- Experiencia de usuario UX vs Interfaz de usuario IU</a:t>
            </a:r>
          </a:p>
        </p:txBody>
      </p:sp>
      <p:sp>
        <p:nvSpPr>
          <p:cNvPr id="6" name="Google Shape;187;g300fa51af02_1_0">
            <a:extLst>
              <a:ext uri="{FF2B5EF4-FFF2-40B4-BE49-F238E27FC236}">
                <a16:creationId xmlns:a16="http://schemas.microsoft.com/office/drawing/2014/main" id="{E321D4FB-3963-27B5-2EB5-C69DD5748325}"/>
              </a:ext>
            </a:extLst>
          </p:cNvPr>
          <p:cNvSpPr txBox="1">
            <a:spLocks/>
          </p:cNvSpPr>
          <p:nvPr/>
        </p:nvSpPr>
        <p:spPr>
          <a:xfrm>
            <a:off x="1031550" y="2685160"/>
            <a:ext cx="10128900" cy="1015500"/>
          </a:xfrm>
          <a:prstGeom prst="rect">
            <a:avLst/>
          </a:prstGeom>
        </p:spPr>
        <p:txBody>
          <a:bodyPr spcFirstLastPara="1" vert="horz" wrap="square" lIns="91425" tIns="45700" rIns="91425" bIns="457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Bef>
                <a:spcPts val="0"/>
              </a:spcBef>
            </a:pPr>
            <a:r>
              <a:rPr lang="en-US" sz="4000" dirty="0">
                <a:solidFill>
                  <a:srgbClr val="000000"/>
                </a:solidFill>
              </a:rPr>
              <a:t>‘Something that looks great but is difficult to use is exemplary of great UI and poor UX. While something very usable that looks terrible is exemplary of great UX and poor UI.’</a:t>
            </a:r>
          </a:p>
        </p:txBody>
      </p:sp>
      <p:sp>
        <p:nvSpPr>
          <p:cNvPr id="7" name="Google Shape;188;g300fa51af02_1_0">
            <a:extLst>
              <a:ext uri="{FF2B5EF4-FFF2-40B4-BE49-F238E27FC236}">
                <a16:creationId xmlns:a16="http://schemas.microsoft.com/office/drawing/2014/main" id="{A9FBE16C-DCAB-5755-FB25-CDCF276DAE56}"/>
              </a:ext>
            </a:extLst>
          </p:cNvPr>
          <p:cNvSpPr txBox="1">
            <a:spLocks/>
          </p:cNvSpPr>
          <p:nvPr/>
        </p:nvSpPr>
        <p:spPr>
          <a:xfrm>
            <a:off x="1224900" y="4608869"/>
            <a:ext cx="10128900" cy="691200"/>
          </a:xfrm>
          <a:prstGeom prst="rect">
            <a:avLst/>
          </a:prstGeom>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Font typeface="Arial" panose="020B0604020202020204" pitchFamily="34" charset="0"/>
              <a:buNone/>
            </a:pPr>
            <a:r>
              <a:rPr lang="en-US" i="1" dirty="0">
                <a:solidFill>
                  <a:srgbClr val="980000"/>
                </a:solidFill>
              </a:rPr>
              <a:t>Helga Moreno, ‘The gap between UI and UX design’</a:t>
            </a:r>
          </a:p>
        </p:txBody>
      </p:sp>
    </p:spTree>
    <p:extLst>
      <p:ext uri="{BB962C8B-B14F-4D97-AF65-F5344CB8AC3E}">
        <p14:creationId xmlns:p14="http://schemas.microsoft.com/office/powerpoint/2010/main" val="70044602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3.4.- Experiencia de usuario UX vs Interfaz de usuario IU</a:t>
            </a:r>
          </a:p>
        </p:txBody>
      </p:sp>
      <p:pic>
        <p:nvPicPr>
          <p:cNvPr id="3" name="Google Shape;196;p8">
            <a:extLst>
              <a:ext uri="{FF2B5EF4-FFF2-40B4-BE49-F238E27FC236}">
                <a16:creationId xmlns:a16="http://schemas.microsoft.com/office/drawing/2014/main" id="{16559DDA-BF28-B8C0-65B8-908E0F62CC45}"/>
              </a:ext>
            </a:extLst>
          </p:cNvPr>
          <p:cNvPicPr preferRelativeResize="0"/>
          <p:nvPr/>
        </p:nvPicPr>
        <p:blipFill rotWithShape="1">
          <a:blip r:embed="rId2">
            <a:alphaModFix/>
          </a:blip>
          <a:srcRect l="841"/>
          <a:stretch/>
        </p:blipFill>
        <p:spPr>
          <a:xfrm>
            <a:off x="1609678" y="2139890"/>
            <a:ext cx="8972644" cy="3371850"/>
          </a:xfrm>
          <a:prstGeom prst="rect">
            <a:avLst/>
          </a:prstGeom>
          <a:noFill/>
          <a:ln>
            <a:noFill/>
          </a:ln>
        </p:spPr>
      </p:pic>
      <p:sp>
        <p:nvSpPr>
          <p:cNvPr id="4" name="Google Shape;197;p8">
            <a:extLst>
              <a:ext uri="{FF2B5EF4-FFF2-40B4-BE49-F238E27FC236}">
                <a16:creationId xmlns:a16="http://schemas.microsoft.com/office/drawing/2014/main" id="{C5A28E30-0703-71C9-43DD-099650A3E9FE}"/>
              </a:ext>
            </a:extLst>
          </p:cNvPr>
          <p:cNvSpPr txBox="1"/>
          <p:nvPr/>
        </p:nvSpPr>
        <p:spPr>
          <a:xfrm>
            <a:off x="209364" y="5991649"/>
            <a:ext cx="47118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u="sng" dirty="0">
                <a:solidFill>
                  <a:schemeClr val="hlink"/>
                </a:solidFill>
                <a:latin typeface="Calibri"/>
                <a:ea typeface="Calibri"/>
                <a:cs typeface="Calibri"/>
                <a:sym typeface="Calibri"/>
                <a:hlinkClick r:id="rId3"/>
              </a:rPr>
              <a:t>https://youtu.be/1E3jGwGcgg0?si=ykVxyftmkOx015c0&amp;t=119</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0601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08065-93EE-02E7-BA88-DCC56EEE6B77}"/>
              </a:ext>
            </a:extLst>
          </p:cNvPr>
          <p:cNvSpPr>
            <a:spLocks noGrp="1"/>
          </p:cNvSpPr>
          <p:nvPr>
            <p:ph type="title"/>
          </p:nvPr>
        </p:nvSpPr>
        <p:spPr/>
        <p:txBody>
          <a:bodyPr/>
          <a:lstStyle/>
          <a:p>
            <a:r>
              <a:rPr lang="es-ES" dirty="0"/>
              <a:t>1.1.- Interfaces… desambiguación</a:t>
            </a:r>
          </a:p>
        </p:txBody>
      </p:sp>
      <p:pic>
        <p:nvPicPr>
          <p:cNvPr id="5" name="Marcador de contenido 4">
            <a:extLst>
              <a:ext uri="{FF2B5EF4-FFF2-40B4-BE49-F238E27FC236}">
                <a16:creationId xmlns:a16="http://schemas.microsoft.com/office/drawing/2014/main" id="{A9C579E0-FDBD-0BA5-9340-2687C6854CDC}"/>
              </a:ext>
            </a:extLst>
          </p:cNvPr>
          <p:cNvPicPr>
            <a:picLocks noGrp="1" noChangeAspect="1"/>
          </p:cNvPicPr>
          <p:nvPr>
            <p:ph idx="1"/>
          </p:nvPr>
        </p:nvPicPr>
        <p:blipFill>
          <a:blip r:embed="rId2"/>
          <a:stretch>
            <a:fillRect/>
          </a:stretch>
        </p:blipFill>
        <p:spPr>
          <a:xfrm>
            <a:off x="838200" y="1613050"/>
            <a:ext cx="9602037" cy="4750693"/>
          </a:xfrm>
        </p:spPr>
      </p:pic>
      <p:sp>
        <p:nvSpPr>
          <p:cNvPr id="7" name="CuadroTexto 6">
            <a:extLst>
              <a:ext uri="{FF2B5EF4-FFF2-40B4-BE49-F238E27FC236}">
                <a16:creationId xmlns:a16="http://schemas.microsoft.com/office/drawing/2014/main" id="{96F7E5B0-03C4-301F-6B1F-42E02D2E1B40}"/>
              </a:ext>
            </a:extLst>
          </p:cNvPr>
          <p:cNvSpPr txBox="1"/>
          <p:nvPr/>
        </p:nvSpPr>
        <p:spPr>
          <a:xfrm>
            <a:off x="8220974" y="6308209"/>
            <a:ext cx="3971026" cy="369332"/>
          </a:xfrm>
          <a:prstGeom prst="rect">
            <a:avLst/>
          </a:prstGeom>
          <a:noFill/>
        </p:spPr>
        <p:txBody>
          <a:bodyPr wrap="square">
            <a:spAutoFit/>
          </a:bodyPr>
          <a:lstStyle/>
          <a:p>
            <a:r>
              <a:rPr lang="es-ES" dirty="0">
                <a:hlinkClick r:id="rId3"/>
              </a:rPr>
              <a:t>https://es.wikipedia.org/wiki/Interfaz</a:t>
            </a:r>
            <a:endParaRPr lang="es-ES" dirty="0"/>
          </a:p>
        </p:txBody>
      </p:sp>
    </p:spTree>
    <p:extLst>
      <p:ext uri="{BB962C8B-B14F-4D97-AF65-F5344CB8AC3E}">
        <p14:creationId xmlns:p14="http://schemas.microsoft.com/office/powerpoint/2010/main" val="316407300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3.5.- Buenas y malas prácticas UX</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200" y="1552755"/>
            <a:ext cx="10515600" cy="4624208"/>
          </a:xfrm>
        </p:spPr>
        <p:txBody>
          <a:bodyPr>
            <a:normAutofit/>
          </a:bodyPr>
          <a:lstStyle/>
          <a:p>
            <a:pPr algn="just">
              <a:spcBef>
                <a:spcPts val="0"/>
              </a:spcBef>
              <a:buClr>
                <a:schemeClr val="dk1"/>
              </a:buClr>
              <a:buSzPts val="2800"/>
            </a:pPr>
            <a:r>
              <a:rPr lang="es-ES" sz="2000" dirty="0"/>
              <a:t>Juega al siguiente juego en el que tendrás que decidir qué interfaz es más amigable prestando atención a los detalles.</a:t>
            </a:r>
          </a:p>
          <a:p>
            <a:pPr marL="0" lvl="0" indent="0" algn="just" rtl="0">
              <a:lnSpc>
                <a:spcPct val="90000"/>
              </a:lnSpc>
              <a:spcBef>
                <a:spcPts val="0"/>
              </a:spcBef>
              <a:spcAft>
                <a:spcPts val="0"/>
              </a:spcAft>
              <a:buClr>
                <a:schemeClr val="dk1"/>
              </a:buClr>
              <a:buSzPts val="2800"/>
              <a:buNone/>
            </a:pPr>
            <a:endParaRPr lang="es-ES" sz="2000" dirty="0"/>
          </a:p>
          <a:p>
            <a:pPr marL="0" lvl="0" indent="0" algn="just" rtl="0">
              <a:lnSpc>
                <a:spcPct val="90000"/>
              </a:lnSpc>
              <a:spcBef>
                <a:spcPts val="0"/>
              </a:spcBef>
              <a:spcAft>
                <a:spcPts val="0"/>
              </a:spcAft>
              <a:buClr>
                <a:schemeClr val="dk1"/>
              </a:buClr>
              <a:buSzPts val="2800"/>
              <a:buNone/>
            </a:pPr>
            <a:r>
              <a:rPr lang="es-ES" sz="2000" u="sng" dirty="0">
                <a:solidFill>
                  <a:schemeClr val="hlink"/>
                </a:solidFill>
                <a:hlinkClick r:id="rId2"/>
              </a:rPr>
              <a:t>https://cantunsee.space/</a:t>
            </a:r>
            <a:endParaRPr lang="es-ES" sz="2000" u="sng" dirty="0">
              <a:solidFill>
                <a:schemeClr val="hlink"/>
              </a:solidFill>
            </a:endParaRPr>
          </a:p>
          <a:p>
            <a:pPr marL="0" lvl="0" indent="0" algn="just" rtl="0">
              <a:lnSpc>
                <a:spcPct val="90000"/>
              </a:lnSpc>
              <a:spcBef>
                <a:spcPts val="0"/>
              </a:spcBef>
              <a:spcAft>
                <a:spcPts val="0"/>
              </a:spcAft>
              <a:buClr>
                <a:schemeClr val="dk1"/>
              </a:buClr>
              <a:buSzPts val="2800"/>
              <a:buNone/>
            </a:pPr>
            <a:endParaRPr lang="es-ES" sz="2000" u="sng" dirty="0">
              <a:solidFill>
                <a:schemeClr val="hlink"/>
              </a:solidFill>
            </a:endParaRPr>
          </a:p>
          <a:p>
            <a:pPr algn="just">
              <a:spcBef>
                <a:spcPts val="0"/>
              </a:spcBef>
              <a:buClr>
                <a:schemeClr val="dk1"/>
              </a:buClr>
              <a:buSzPts val="2800"/>
            </a:pPr>
            <a:r>
              <a:rPr lang="es-ES" sz="2000" dirty="0"/>
              <a:t>Explora el sitio web </a:t>
            </a:r>
            <a:r>
              <a:rPr lang="es-ES" sz="2000" i="1" dirty="0" err="1"/>
              <a:t>Littlebigdetails</a:t>
            </a:r>
            <a:r>
              <a:rPr lang="es-ES" sz="2000" i="1" dirty="0"/>
              <a:t> </a:t>
            </a:r>
            <a:r>
              <a:rPr lang="es-ES" sz="2000" dirty="0"/>
              <a:t>y elige 1 </a:t>
            </a:r>
            <a:r>
              <a:rPr lang="es-ES" sz="2000" dirty="0" err="1"/>
              <a:t>ó</a:t>
            </a:r>
            <a:r>
              <a:rPr lang="es-ES" sz="2000" dirty="0"/>
              <a:t> 2 ejemplos de experiencias de usuario para comentar en clase.</a:t>
            </a:r>
          </a:p>
          <a:p>
            <a:pPr marL="0" indent="0" algn="just">
              <a:spcBef>
                <a:spcPts val="0"/>
              </a:spcBef>
              <a:buClr>
                <a:schemeClr val="dk1"/>
              </a:buClr>
              <a:buSzPts val="2800"/>
              <a:buNone/>
            </a:pPr>
            <a:endParaRPr lang="es-ES" sz="2000" u="sng" dirty="0">
              <a:solidFill>
                <a:schemeClr val="hlink"/>
              </a:solidFill>
              <a:hlinkClick r:id="rId3"/>
            </a:endParaRPr>
          </a:p>
          <a:p>
            <a:pPr marL="0" indent="0" algn="just">
              <a:spcBef>
                <a:spcPts val="0"/>
              </a:spcBef>
              <a:buClr>
                <a:schemeClr val="dk1"/>
              </a:buClr>
              <a:buSzPts val="2800"/>
              <a:buNone/>
            </a:pPr>
            <a:r>
              <a:rPr lang="es-ES" sz="2000" u="sng" dirty="0">
                <a:solidFill>
                  <a:schemeClr val="hlink"/>
                </a:solidFill>
                <a:hlinkClick r:id="rId3"/>
              </a:rPr>
              <a:t>https://littlebigdetails.com/</a:t>
            </a:r>
            <a:r>
              <a:rPr lang="es-ES" sz="2000" dirty="0"/>
              <a:t> </a:t>
            </a:r>
          </a:p>
          <a:p>
            <a:pPr marL="0" lvl="0" indent="0" algn="just" rtl="0">
              <a:lnSpc>
                <a:spcPct val="90000"/>
              </a:lnSpc>
              <a:spcBef>
                <a:spcPts val="0"/>
              </a:spcBef>
              <a:spcAft>
                <a:spcPts val="0"/>
              </a:spcAft>
              <a:buClr>
                <a:schemeClr val="dk1"/>
              </a:buClr>
              <a:buSzPts val="2800"/>
              <a:buNone/>
            </a:pPr>
            <a:endParaRPr lang="es-ES" sz="2000" dirty="0"/>
          </a:p>
          <a:p>
            <a:pPr marL="0" indent="0" algn="just">
              <a:buNone/>
            </a:pPr>
            <a:endParaRPr lang="es-ES" sz="2000" dirty="0"/>
          </a:p>
        </p:txBody>
      </p:sp>
      <p:pic>
        <p:nvPicPr>
          <p:cNvPr id="3" name="Google Shape;219;p18">
            <a:extLst>
              <a:ext uri="{FF2B5EF4-FFF2-40B4-BE49-F238E27FC236}">
                <a16:creationId xmlns:a16="http://schemas.microsoft.com/office/drawing/2014/main" id="{C6E3764C-D3E9-1076-CD1A-F9A4C7843F9D}"/>
              </a:ext>
            </a:extLst>
          </p:cNvPr>
          <p:cNvPicPr preferRelativeResize="0"/>
          <p:nvPr/>
        </p:nvPicPr>
        <p:blipFill rotWithShape="1">
          <a:blip r:embed="rId4">
            <a:alphaModFix/>
          </a:blip>
          <a:srcRect l="39294" t="-1" r="-1" b="12011"/>
          <a:stretch/>
        </p:blipFill>
        <p:spPr>
          <a:xfrm>
            <a:off x="4804913" y="3351362"/>
            <a:ext cx="5020573" cy="3253434"/>
          </a:xfrm>
          <a:prstGeom prst="rect">
            <a:avLst/>
          </a:prstGeom>
          <a:noFill/>
          <a:ln>
            <a:noFill/>
          </a:ln>
        </p:spPr>
      </p:pic>
    </p:spTree>
    <p:extLst>
      <p:ext uri="{BB962C8B-B14F-4D97-AF65-F5344CB8AC3E}">
        <p14:creationId xmlns:p14="http://schemas.microsoft.com/office/powerpoint/2010/main" val="29876415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4: Pautas y tendencias de diseño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p:txBody>
          <a:bodyPr/>
          <a:lstStyle/>
          <a:p>
            <a:pPr marL="0" indent="0">
              <a:buNone/>
            </a:pPr>
            <a:r>
              <a:rPr lang="es-ES" dirty="0"/>
              <a:t>4.1.- Tendencias y pautas de diseño.</a:t>
            </a:r>
          </a:p>
          <a:p>
            <a:pPr marL="0" indent="0">
              <a:buNone/>
            </a:pPr>
            <a:r>
              <a:rPr lang="es-ES" dirty="0"/>
              <a:t>4.2.- Metodología Lean UX</a:t>
            </a:r>
          </a:p>
          <a:p>
            <a:pPr marL="0" indent="0">
              <a:buNone/>
            </a:pPr>
            <a:r>
              <a:rPr lang="es-ES" dirty="0"/>
              <a:t>4.3.- Estructura de la interfaz.</a:t>
            </a:r>
          </a:p>
          <a:p>
            <a:pPr marL="0" indent="0">
              <a:buNone/>
            </a:pPr>
            <a:r>
              <a:rPr lang="es-ES" dirty="0"/>
              <a:t>4.4.- Controles.</a:t>
            </a:r>
          </a:p>
          <a:p>
            <a:pPr marL="0" indent="0">
              <a:buNone/>
            </a:pPr>
            <a:r>
              <a:rPr lang="es-ES" dirty="0"/>
              <a:t>4.5.- Aspecto visual.</a:t>
            </a:r>
          </a:p>
          <a:p>
            <a:pPr marL="0" indent="0">
              <a:buNone/>
            </a:pPr>
            <a:r>
              <a:rPr lang="es-ES" dirty="0"/>
              <a:t>4.6.- Mensajes al usuario.</a:t>
            </a:r>
          </a:p>
          <a:p>
            <a:pPr marL="0" indent="0">
              <a:buNone/>
            </a:pPr>
            <a:r>
              <a:rPr lang="es-ES" dirty="0"/>
              <a:t>4.7.- Guías de estilo.</a:t>
            </a:r>
          </a:p>
        </p:txBody>
      </p:sp>
      <p:pic>
        <p:nvPicPr>
          <p:cNvPr id="1026" name="Picture 2" descr="Qué es UI y UX: una sencilla explicación de la diferencia">
            <a:extLst>
              <a:ext uri="{FF2B5EF4-FFF2-40B4-BE49-F238E27FC236}">
                <a16:creationId xmlns:a16="http://schemas.microsoft.com/office/drawing/2014/main" id="{D70E411D-F8A4-C8DB-F1B4-265A8F833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021" y="2448719"/>
            <a:ext cx="54102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9253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4: Pautas y tendencias de diseño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41872" y="1825625"/>
            <a:ext cx="10611928" cy="4351338"/>
          </a:xfrm>
        </p:spPr>
        <p:txBody>
          <a:bodyPr>
            <a:normAutofit/>
          </a:bodyPr>
          <a:lstStyle/>
          <a:p>
            <a:pPr marL="0" indent="0" algn="just">
              <a:buNone/>
            </a:pPr>
            <a:r>
              <a:rPr lang="es-ES" sz="2000" dirty="0"/>
              <a:t>Como diseñadores de la interfaz de usuario de una aplicación, tenemos a nuestra disposición una gran cantidad de </a:t>
            </a:r>
            <a:r>
              <a:rPr lang="es-ES" sz="2000" b="1" dirty="0"/>
              <a:t>pautas y recomendaciones de diseño </a:t>
            </a:r>
            <a:r>
              <a:rPr lang="es-ES" sz="2000" dirty="0"/>
              <a:t>que nos pueden guiar en distintos aspectos. Aunque muchas de estas pautas provienen de las guías que los responsables de las distintas plataformas elaboran para ayudar a los diseñadores, también es habitual que procedan de guías corporativas que se utilizan en el ámbito de una empresa o institución.</a:t>
            </a:r>
          </a:p>
          <a:p>
            <a:pPr marL="0" indent="0" algn="just">
              <a:buNone/>
            </a:pPr>
            <a:r>
              <a:rPr lang="es-ES" sz="2000" dirty="0"/>
              <a:t>A lo largo de este apartado veremos distintos tipos de pautas de diseño, como las que afectan a la </a:t>
            </a:r>
            <a:r>
              <a:rPr lang="es-ES" sz="2000" b="1" dirty="0"/>
              <a:t>estructura general de la interfaz</a:t>
            </a:r>
            <a:r>
              <a:rPr lang="es-ES" sz="2000" dirty="0"/>
              <a:t>, las relativas a los distintos </a:t>
            </a:r>
            <a:r>
              <a:rPr lang="es-ES" sz="2000" b="1" dirty="0"/>
              <a:t>controles</a:t>
            </a:r>
            <a:r>
              <a:rPr lang="es-ES" sz="2000" dirty="0"/>
              <a:t> que podemos utilizar (como botones o cuadros de texto), las referentes a </a:t>
            </a:r>
            <a:r>
              <a:rPr lang="es-ES" sz="2000" b="1" dirty="0"/>
              <a:t>aspectos visuales </a:t>
            </a:r>
            <a:r>
              <a:rPr lang="es-ES" sz="2000" dirty="0"/>
              <a:t>(como el color o los iconos) y, por último, las relacionadas con los </a:t>
            </a:r>
            <a:r>
              <a:rPr lang="es-ES" sz="2000" b="1" dirty="0"/>
              <a:t>mensajes</a:t>
            </a:r>
            <a:r>
              <a:rPr lang="es-ES" sz="2000" dirty="0"/>
              <a:t> que se muestran al usuario.</a:t>
            </a:r>
          </a:p>
        </p:txBody>
      </p:sp>
    </p:spTree>
    <p:extLst>
      <p:ext uri="{BB962C8B-B14F-4D97-AF65-F5344CB8AC3E}">
        <p14:creationId xmlns:p14="http://schemas.microsoft.com/office/powerpoint/2010/main" val="33373752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97706"/>
            <a:ext cx="10515600" cy="1325563"/>
          </a:xfrm>
        </p:spPr>
        <p:txBody>
          <a:bodyPr/>
          <a:lstStyle/>
          <a:p>
            <a:pPr marL="0" indent="0">
              <a:buNone/>
            </a:pPr>
            <a:r>
              <a:rPr lang="es-ES" dirty="0"/>
              <a:t>4.1.- Tendencias y pautas de diseño.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03849" y="1138600"/>
            <a:ext cx="10990053" cy="4351338"/>
          </a:xfrm>
        </p:spPr>
        <p:txBody>
          <a:bodyPr>
            <a:normAutofit/>
          </a:bodyPr>
          <a:lstStyle/>
          <a:p>
            <a:pPr marL="0" indent="0" algn="just">
              <a:buNone/>
            </a:pPr>
            <a:r>
              <a:rPr lang="es-ES" sz="2000" dirty="0"/>
              <a:t>Como hemos visto en los apartados anteriores, la interfaz de usuario de una aplicación debe ser diseñada con el usuario siempre en mente (</a:t>
            </a:r>
            <a:r>
              <a:rPr lang="es-ES" sz="2000" b="1" dirty="0"/>
              <a:t>diseño centrado en el usuario</a:t>
            </a:r>
            <a:r>
              <a:rPr lang="es-ES" sz="2000" dirty="0"/>
              <a:t>) y tener como objetivo que la experiencia global de los usuarios con nuestra aplicación sea lo más satisfactoria posible. Para conseguirlo, es de vital importancia conocer las pautas y recomendaciones existentes para cada uno de los componentes de la interfaz, los cuales nos ayudaran en gran medida a conseguir un diseño exitoso.</a:t>
            </a:r>
          </a:p>
        </p:txBody>
      </p:sp>
      <p:pic>
        <p:nvPicPr>
          <p:cNvPr id="1028" name="Picture 4" descr="Walkthrough">
            <a:extLst>
              <a:ext uri="{FF2B5EF4-FFF2-40B4-BE49-F238E27FC236}">
                <a16:creationId xmlns:a16="http://schemas.microsoft.com/office/drawing/2014/main" id="{51929C80-5F6D-1FA4-B1E5-3685BDB19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013" y="2731878"/>
            <a:ext cx="5818338" cy="327051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EB9932C5-3C9D-3F75-6466-EB51D27BA6FE}"/>
              </a:ext>
            </a:extLst>
          </p:cNvPr>
          <p:cNvSpPr txBox="1"/>
          <p:nvPr/>
        </p:nvSpPr>
        <p:spPr>
          <a:xfrm>
            <a:off x="200564" y="6246338"/>
            <a:ext cx="9202228" cy="369332"/>
          </a:xfrm>
          <a:prstGeom prst="rect">
            <a:avLst/>
          </a:prstGeom>
          <a:noFill/>
        </p:spPr>
        <p:txBody>
          <a:bodyPr wrap="square">
            <a:spAutoFit/>
          </a:bodyPr>
          <a:lstStyle/>
          <a:p>
            <a:r>
              <a:rPr lang="es-ES" dirty="0">
                <a:hlinkClick r:id="rId3"/>
              </a:rPr>
              <a:t>https://www.unir.net/revista/marketing-comunicacion/diseno-centrado-usuario/</a:t>
            </a:r>
            <a:endParaRPr lang="es-ES" dirty="0"/>
          </a:p>
        </p:txBody>
      </p:sp>
    </p:spTree>
    <p:extLst>
      <p:ext uri="{BB962C8B-B14F-4D97-AF65-F5344CB8AC3E}">
        <p14:creationId xmlns:p14="http://schemas.microsoft.com/office/powerpoint/2010/main" val="1739905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97706"/>
            <a:ext cx="10515600" cy="1325563"/>
          </a:xfrm>
        </p:spPr>
        <p:txBody>
          <a:bodyPr/>
          <a:lstStyle/>
          <a:p>
            <a:pPr marL="0" indent="0">
              <a:buNone/>
            </a:pPr>
            <a:r>
              <a:rPr lang="es-ES" dirty="0"/>
              <a:t>4.1.- Tendencias y pautas de diseño.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03850" y="1173103"/>
            <a:ext cx="6447660" cy="5167309"/>
          </a:xfrm>
        </p:spPr>
        <p:txBody>
          <a:bodyPr>
            <a:normAutofit lnSpcReduction="10000"/>
          </a:bodyPr>
          <a:lstStyle/>
          <a:p>
            <a:pPr marL="0" indent="0" algn="just">
              <a:buNone/>
            </a:pPr>
            <a:r>
              <a:rPr lang="es-ES" sz="1600" dirty="0"/>
              <a:t>Las pautas de diseño se encuentran en diferentes tipos de documentos que podemos organizar en los niveles siguientes:</a:t>
            </a:r>
          </a:p>
          <a:p>
            <a:pPr algn="just"/>
            <a:r>
              <a:rPr lang="es-ES" sz="1600" dirty="0"/>
              <a:t>En el nivel más bajo tenemos los estándares internacionales, como las normas ISO. Sirven de base para el resto de pautas, aunque no son documentos con los que los diseñadores de interfaces trabajen habitualmente.</a:t>
            </a:r>
          </a:p>
          <a:p>
            <a:pPr algn="just"/>
            <a:r>
              <a:rPr lang="es-ES" sz="1600" dirty="0"/>
              <a:t>Tomando como referencia los estándares internacionales, se elaboran las guías de cada plataforma. Por ejemplo, Microsoft ha desarrollado una guía de diseño para aplicaciones de escritorio para el sistema operativo Windows, y Apple, una guía para cada una de sus plataformas (como macOS o iOS). En el entorno de las aplicaciones para Linux existe una guía para GNOME y otra para KDE.</a:t>
            </a:r>
          </a:p>
          <a:p>
            <a:pPr algn="just"/>
            <a:r>
              <a:rPr lang="es-ES" sz="1600" b="1" dirty="0"/>
              <a:t>IMPORTANTE</a:t>
            </a:r>
            <a:r>
              <a:rPr lang="es-ES" sz="1600" dirty="0"/>
              <a:t>: Las guías de diseño de cada plataforma contienen información muy útil a la hora de plantear el diseño de la interfaz de usuario, y deben conocerse y utilizarse por los diseñadores. En las referencias de la unidad se puede encontrar un enlace a cada una de las guías comentadas.</a:t>
            </a:r>
          </a:p>
          <a:p>
            <a:pPr algn="just"/>
            <a:r>
              <a:rPr lang="es-ES" sz="1600" dirty="0"/>
              <a:t>En algunas organizaciones se elaboran estándares corporativos propios relativos al diseño de la interfaz, que suelen incluir aspectos como la tipografía a utilizar o las paletas de colores permitidas. Y respetando estos estándares corporativos, en ocasiones se desarrollan incluso guías de diseño para aplicaciones concretas dentro de la organización.</a:t>
            </a:r>
          </a:p>
          <a:p>
            <a:pPr marL="0" indent="0" algn="just">
              <a:buNone/>
            </a:pPr>
            <a:endParaRPr lang="es-ES" sz="1600" dirty="0"/>
          </a:p>
        </p:txBody>
      </p:sp>
      <p:pic>
        <p:nvPicPr>
          <p:cNvPr id="5" name="Imagen 4">
            <a:extLst>
              <a:ext uri="{FF2B5EF4-FFF2-40B4-BE49-F238E27FC236}">
                <a16:creationId xmlns:a16="http://schemas.microsoft.com/office/drawing/2014/main" id="{764AAB96-B63E-CCB6-66FF-FC004AA19BD0}"/>
              </a:ext>
            </a:extLst>
          </p:cNvPr>
          <p:cNvPicPr>
            <a:picLocks noChangeAspect="1"/>
          </p:cNvPicPr>
          <p:nvPr/>
        </p:nvPicPr>
        <p:blipFill>
          <a:blip r:embed="rId2"/>
          <a:stretch>
            <a:fillRect/>
          </a:stretch>
        </p:blipFill>
        <p:spPr>
          <a:xfrm>
            <a:off x="7051510" y="1949570"/>
            <a:ext cx="4967962" cy="2958860"/>
          </a:xfrm>
          <a:prstGeom prst="rect">
            <a:avLst/>
          </a:prstGeom>
        </p:spPr>
      </p:pic>
    </p:spTree>
    <p:extLst>
      <p:ext uri="{BB962C8B-B14F-4D97-AF65-F5344CB8AC3E}">
        <p14:creationId xmlns:p14="http://schemas.microsoft.com/office/powerpoint/2010/main" val="35550237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97706"/>
            <a:ext cx="10515600" cy="1325563"/>
          </a:xfrm>
        </p:spPr>
        <p:txBody>
          <a:bodyPr/>
          <a:lstStyle/>
          <a:p>
            <a:pPr marL="0" indent="0">
              <a:buNone/>
            </a:pPr>
            <a:r>
              <a:rPr lang="es-ES" dirty="0"/>
              <a:t>4.2.- Metodología Lean UX.</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603849" y="1138600"/>
            <a:ext cx="10990053" cy="4351338"/>
          </a:xfrm>
        </p:spPr>
        <p:txBody>
          <a:bodyPr>
            <a:normAutofit/>
          </a:bodyPr>
          <a:lstStyle/>
          <a:p>
            <a:pPr marL="0" indent="0" algn="just">
              <a:buNone/>
            </a:pPr>
            <a:r>
              <a:rPr lang="es-ES" sz="2000" b="1" dirty="0"/>
              <a:t>Metodología Lean UX</a:t>
            </a:r>
            <a:r>
              <a:rPr lang="es-ES" sz="2000" dirty="0"/>
              <a:t>: Lean UX es un conjunto de metodologías y enfoques ágiles, centrado en el usuario y su comportamiento. El objetivo de la metodología Lean UX es reducir el tiempo de entrega de un producto o servicio digital y maximizar su valor, reduciendo cualquier pérdida de tiempo y centrando el producto en el usuario, algo que cada vez más empresas y startups buscan al desarrollar un producto. Combinan los principios del desarrollo y el «</a:t>
            </a:r>
            <a:r>
              <a:rPr lang="es-ES" sz="2000" dirty="0" err="1"/>
              <a:t>Design</a:t>
            </a:r>
            <a:r>
              <a:rPr lang="es-ES" sz="2000" dirty="0"/>
              <a:t> </a:t>
            </a:r>
            <a:r>
              <a:rPr lang="es-ES" sz="2000" dirty="0" err="1"/>
              <a:t>Thinking</a:t>
            </a:r>
            <a:r>
              <a:rPr lang="es-ES" sz="2000" dirty="0"/>
              <a:t>» (metodología para resolver problemas de forma creativa y centrada en el usuario, inspirada en el proceso de diseño).</a:t>
            </a:r>
          </a:p>
        </p:txBody>
      </p:sp>
      <p:sp>
        <p:nvSpPr>
          <p:cNvPr id="5" name="CuadroTexto 4">
            <a:extLst>
              <a:ext uri="{FF2B5EF4-FFF2-40B4-BE49-F238E27FC236}">
                <a16:creationId xmlns:a16="http://schemas.microsoft.com/office/drawing/2014/main" id="{197098B5-AA0D-79D3-12D7-DCF9AC0E1D7E}"/>
              </a:ext>
            </a:extLst>
          </p:cNvPr>
          <p:cNvSpPr txBox="1"/>
          <p:nvPr/>
        </p:nvSpPr>
        <p:spPr>
          <a:xfrm>
            <a:off x="270294" y="5959089"/>
            <a:ext cx="6094562" cy="369332"/>
          </a:xfrm>
          <a:prstGeom prst="rect">
            <a:avLst/>
          </a:prstGeom>
          <a:noFill/>
        </p:spPr>
        <p:txBody>
          <a:bodyPr wrap="square">
            <a:spAutoFit/>
          </a:bodyPr>
          <a:lstStyle/>
          <a:p>
            <a:r>
              <a:rPr lang="es-ES" dirty="0">
                <a:hlinkClick r:id="rId2"/>
              </a:rPr>
              <a:t>https://www.idento.es/blog/desarrollo-web/lean-ux-que-es/</a:t>
            </a:r>
            <a:endParaRPr lang="es-ES" dirty="0"/>
          </a:p>
        </p:txBody>
      </p:sp>
      <p:sp>
        <p:nvSpPr>
          <p:cNvPr id="7" name="CuadroTexto 6">
            <a:extLst>
              <a:ext uri="{FF2B5EF4-FFF2-40B4-BE49-F238E27FC236}">
                <a16:creationId xmlns:a16="http://schemas.microsoft.com/office/drawing/2014/main" id="{D0EC8684-1C38-49FB-DAF0-6AFB2F649D15}"/>
              </a:ext>
            </a:extLst>
          </p:cNvPr>
          <p:cNvSpPr txBox="1"/>
          <p:nvPr/>
        </p:nvSpPr>
        <p:spPr>
          <a:xfrm>
            <a:off x="270294" y="5646875"/>
            <a:ext cx="10348823" cy="369332"/>
          </a:xfrm>
          <a:prstGeom prst="rect">
            <a:avLst/>
          </a:prstGeom>
          <a:noFill/>
        </p:spPr>
        <p:txBody>
          <a:bodyPr wrap="square">
            <a:spAutoFit/>
          </a:bodyPr>
          <a:lstStyle/>
          <a:p>
            <a:r>
              <a:rPr lang="es-ES" dirty="0">
                <a:hlinkClick r:id="rId3"/>
              </a:rPr>
              <a:t>https://www.iebschool.com/hub/lean-ux-que-es-principios-como-implementarlo-analitica-usabilidad/</a:t>
            </a:r>
            <a:endParaRPr lang="es-ES" dirty="0"/>
          </a:p>
        </p:txBody>
      </p:sp>
      <p:sp>
        <p:nvSpPr>
          <p:cNvPr id="9" name="CuadroTexto 8">
            <a:extLst>
              <a:ext uri="{FF2B5EF4-FFF2-40B4-BE49-F238E27FC236}">
                <a16:creationId xmlns:a16="http://schemas.microsoft.com/office/drawing/2014/main" id="{A957DFD8-751D-B4A3-9326-0BF60F156F66}"/>
              </a:ext>
            </a:extLst>
          </p:cNvPr>
          <p:cNvSpPr txBox="1"/>
          <p:nvPr/>
        </p:nvSpPr>
        <p:spPr>
          <a:xfrm>
            <a:off x="270294" y="6268039"/>
            <a:ext cx="9279147" cy="369332"/>
          </a:xfrm>
          <a:prstGeom prst="rect">
            <a:avLst/>
          </a:prstGeom>
          <a:noFill/>
        </p:spPr>
        <p:txBody>
          <a:bodyPr wrap="square">
            <a:spAutoFit/>
          </a:bodyPr>
          <a:lstStyle/>
          <a:p>
            <a:r>
              <a:rPr lang="es-ES" dirty="0">
                <a:hlinkClick r:id="rId4"/>
              </a:rPr>
              <a:t>https://trazos.net/conoce-que-es-la-metodologia-lean-ux-y-sus-6-fases/</a:t>
            </a:r>
            <a:endParaRPr lang="es-ES" dirty="0"/>
          </a:p>
        </p:txBody>
      </p:sp>
      <p:pic>
        <p:nvPicPr>
          <p:cNvPr id="2050" name="Picture 2" descr="Lean UX: ¿Por qué mejora la experiencia de usuario? | by Susana Dallal |  Medium">
            <a:extLst>
              <a:ext uri="{FF2B5EF4-FFF2-40B4-BE49-F238E27FC236}">
                <a16:creationId xmlns:a16="http://schemas.microsoft.com/office/drawing/2014/main" id="{A6E362FC-05A4-6741-A8DB-36354CEBB9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021" r="15381" b="4702"/>
          <a:stretch/>
        </p:blipFill>
        <p:spPr bwMode="auto">
          <a:xfrm>
            <a:off x="6364856" y="2955083"/>
            <a:ext cx="3321169" cy="2558549"/>
          </a:xfrm>
          <a:prstGeom prst="rect">
            <a:avLst/>
          </a:prstGeom>
          <a:noFill/>
          <a:extLst>
            <a:ext uri="{909E8E84-426E-40DD-AFC4-6F175D3DCCD1}">
              <a14:hiddenFill xmlns:a14="http://schemas.microsoft.com/office/drawing/2010/main">
                <a:solidFill>
                  <a:srgbClr val="FFFFFF"/>
                </a:solidFill>
              </a14:hiddenFill>
            </a:ext>
          </a:extLst>
        </p:spPr>
      </p:pic>
      <p:pic>
        <p:nvPicPr>
          <p:cNvPr id="3" name="Google Shape;365;g2d32cda4ca2_0_580">
            <a:extLst>
              <a:ext uri="{FF2B5EF4-FFF2-40B4-BE49-F238E27FC236}">
                <a16:creationId xmlns:a16="http://schemas.microsoft.com/office/drawing/2014/main" id="{61D0147D-69C4-87F0-3350-9B32E0EC2930}"/>
              </a:ext>
            </a:extLst>
          </p:cNvPr>
          <p:cNvPicPr preferRelativeResize="0"/>
          <p:nvPr/>
        </p:nvPicPr>
        <p:blipFill rotWithShape="1">
          <a:blip r:embed="rId6">
            <a:alphaModFix/>
          </a:blip>
          <a:srcRect/>
          <a:stretch/>
        </p:blipFill>
        <p:spPr>
          <a:xfrm>
            <a:off x="3191943" y="2894428"/>
            <a:ext cx="2052917" cy="2595509"/>
          </a:xfrm>
          <a:prstGeom prst="rect">
            <a:avLst/>
          </a:prstGeom>
          <a:noFill/>
          <a:ln>
            <a:noFill/>
          </a:ln>
        </p:spPr>
      </p:pic>
    </p:spTree>
    <p:extLst>
      <p:ext uri="{BB962C8B-B14F-4D97-AF65-F5344CB8AC3E}">
        <p14:creationId xmlns:p14="http://schemas.microsoft.com/office/powerpoint/2010/main" val="11018730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192602"/>
            <a:ext cx="10515600" cy="1325563"/>
          </a:xfrm>
        </p:spPr>
        <p:txBody>
          <a:bodyPr/>
          <a:lstStyle/>
          <a:p>
            <a:pPr marL="0" indent="0">
              <a:buNone/>
            </a:pPr>
            <a:r>
              <a:rPr lang="es-ES" dirty="0"/>
              <a:t>4.3.- Estructura de la interfaz:              Principios de diseño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200" y="1621766"/>
            <a:ext cx="10695318" cy="4871109"/>
          </a:xfrm>
        </p:spPr>
        <p:txBody>
          <a:bodyPr>
            <a:noAutofit/>
          </a:bodyPr>
          <a:lstStyle/>
          <a:p>
            <a:pPr marL="0" indent="0" algn="just">
              <a:buNone/>
            </a:pPr>
            <a:r>
              <a:rPr lang="es-ES" sz="1600" dirty="0"/>
              <a:t>En lo que se refiere a como estructurar y organizar los elementos que forman la interfaz de nuestra aplicación, se deben tener presentes en todo momento los siguientes principios de diseño:</a:t>
            </a:r>
          </a:p>
          <a:p>
            <a:pPr marL="0" indent="0" algn="just">
              <a:buNone/>
            </a:pPr>
            <a:r>
              <a:rPr lang="es-ES" sz="1600" dirty="0"/>
              <a:t>•</a:t>
            </a:r>
            <a:r>
              <a:rPr lang="es-ES" sz="1600" b="1" dirty="0"/>
              <a:t>Contraste</a:t>
            </a:r>
            <a:r>
              <a:rPr lang="es-ES" sz="1600" dirty="0"/>
              <a:t>: hay que utilizar los contrastes de color y tamaño para organizar la información y dirigir la atención del usuario. EJEMPLO: Habitualmente se utiliza el color rojo para advertir al usuario de una acción destructiva o que no se puede deshacer, ya que contrasta fuertemente con los colores que se suelen utilizar como fondo.</a:t>
            </a:r>
          </a:p>
          <a:p>
            <a:pPr marL="0" indent="0" algn="just">
              <a:buNone/>
            </a:pPr>
            <a:r>
              <a:rPr lang="es-ES" sz="1600" dirty="0"/>
              <a:t>• </a:t>
            </a:r>
            <a:r>
              <a:rPr lang="es-ES" sz="1600" b="1" dirty="0"/>
              <a:t>Jerarquía</a:t>
            </a:r>
            <a:r>
              <a:rPr lang="es-ES" sz="1600" dirty="0"/>
              <a:t>: agrupar los elementos que forman la interfaz ordenándolos según su importancia. EJEMPLO: Los menús son un ejemplo típico de jerarquía en la interfaz, ya que nos permiten organizar las funcionalidades de la aplicación en categorías y subcategorías.</a:t>
            </a:r>
          </a:p>
          <a:p>
            <a:pPr marL="0" indent="0" algn="just">
              <a:buNone/>
            </a:pPr>
            <a:r>
              <a:rPr lang="es-ES" sz="1600" dirty="0"/>
              <a:t>• </a:t>
            </a:r>
            <a:r>
              <a:rPr lang="es-ES" sz="1600" b="1" dirty="0"/>
              <a:t>Proximidad</a:t>
            </a:r>
            <a:r>
              <a:rPr lang="es-ES" sz="1600" dirty="0"/>
              <a:t>: podemos crear una relación entre distintos elementos de la interfaz si los situamos cerca unos de otros. De la misma forma cuando dos componentes de la interfaz están alejados el usuario entenderá que no existe relación entre ellos. EJEMPLO: En las barras de herramientas los distintos botones suelen estar agrupados según su funcionalidad, de forma que los usuarios pueden localizarlos más fácilmente. Por ejemplo, en un procesador de texto las opciones de negrita, cursiva y sub rayado siempre están juntas.</a:t>
            </a:r>
          </a:p>
          <a:p>
            <a:pPr marL="0" indent="0" algn="just">
              <a:buNone/>
            </a:pPr>
            <a:r>
              <a:rPr lang="es-ES" sz="1600" dirty="0"/>
              <a:t>•</a:t>
            </a:r>
            <a:r>
              <a:rPr lang="es-ES" sz="1600" b="1" dirty="0"/>
              <a:t>Alineación</a:t>
            </a:r>
            <a:r>
              <a:rPr lang="es-ES" sz="1600" dirty="0"/>
              <a:t>: la correcta alineación de los distintos componentes de la interfaz ayuda al usuario a procesar la información y guiarse más fácilmente por las distintas zonas de la interfaz. La alineación entre los elementos cercanos es especialmente importante para evitar errores y sobreesfuerzos en el usuario. EJEMPLO: Cuando diseñamos un formulario para que el usuario introduzca información, es especialmente importante la alineación entre los diferentes elementos. Por un lado, las etiquetas deben estar correctamente alineadas con los controles al os que acompañan; por otro, debemos alinear unos campos con otros para facilitar al usuario su tarea.</a:t>
            </a:r>
          </a:p>
        </p:txBody>
      </p:sp>
    </p:spTree>
    <p:extLst>
      <p:ext uri="{BB962C8B-B14F-4D97-AF65-F5344CB8AC3E}">
        <p14:creationId xmlns:p14="http://schemas.microsoft.com/office/powerpoint/2010/main" val="2879817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192602"/>
            <a:ext cx="10515600" cy="1325563"/>
          </a:xfrm>
        </p:spPr>
        <p:txBody>
          <a:bodyPr/>
          <a:lstStyle/>
          <a:p>
            <a:pPr marL="0" indent="0">
              <a:buNone/>
            </a:pPr>
            <a:r>
              <a:rPr lang="es-ES" dirty="0"/>
              <a:t>4.3.- Estructura de la interfaz:                     Menús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200" y="1621766"/>
            <a:ext cx="10695318" cy="4871109"/>
          </a:xfrm>
        </p:spPr>
        <p:txBody>
          <a:bodyPr>
            <a:noAutofit/>
          </a:bodyPr>
          <a:lstStyle/>
          <a:p>
            <a:pPr marL="0" indent="0" algn="just">
              <a:buNone/>
            </a:pPr>
            <a:r>
              <a:rPr lang="es-ES" sz="1800" dirty="0"/>
              <a:t>Gran parte de las aplicaciones con interfaz gráfica de usuario cuentan con menús y barras de herramientas para permitir al usuario acceder a las distintas funcionalidades de la aplicación.</a:t>
            </a:r>
          </a:p>
          <a:p>
            <a:pPr algn="just"/>
            <a:r>
              <a:rPr lang="es-ES" sz="1800" dirty="0"/>
              <a:t>Si el menú tiene pocas opciones principales (tres o menos) es mejor considerar otra alternativa, como, por ejemplo, una barra con botones. Si tiene demasiadas opciones principales (más de diez) se deberían intentar reorganizar las opciones de menú para reducirlas.</a:t>
            </a:r>
          </a:p>
          <a:p>
            <a:pPr algn="just"/>
            <a:r>
              <a:rPr lang="es-ES" sz="1800" dirty="0"/>
              <a:t>Hay que intentar simplificar la estructura de menús y submenús, ya que complican al usuario encontrar la opción deseada. Si la jerarquía es demasiado profunda, se deben intentar reorganizar las opciones.</a:t>
            </a:r>
          </a:p>
          <a:p>
            <a:pPr algn="just"/>
            <a:r>
              <a:rPr lang="es-ES" sz="1800" dirty="0"/>
              <a:t>Las etiquetas deben ser lo más simples posibles, recomendándose una sola palabra en las opciones principales del menú.</a:t>
            </a:r>
          </a:p>
          <a:p>
            <a:pPr algn="just"/>
            <a:r>
              <a:rPr lang="es-ES" sz="1800" dirty="0"/>
              <a:t>Si la acción asociada a una opción de menú requiere abrir una ventana o dialogo, su etiqueta debe terminar con puntos suspensivos (por ejemplo, Guardar como…)</a:t>
            </a:r>
          </a:p>
        </p:txBody>
      </p:sp>
      <p:pic>
        <p:nvPicPr>
          <p:cNvPr id="1026" name="Picture 2" descr="Menús de Windows 7 (conceptos básicos de diseño) - Win32 apps | Microsoft  Learn">
            <a:extLst>
              <a:ext uri="{FF2B5EF4-FFF2-40B4-BE49-F238E27FC236}">
                <a16:creationId xmlns:a16="http://schemas.microsoft.com/office/drawing/2014/main" id="{D2C90069-E4F2-AFB8-84D4-E11BA17CE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5061" y="4865675"/>
            <a:ext cx="4438739" cy="179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01570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192602"/>
            <a:ext cx="10515600" cy="1325563"/>
          </a:xfrm>
        </p:spPr>
        <p:txBody>
          <a:bodyPr/>
          <a:lstStyle/>
          <a:p>
            <a:pPr marL="0" indent="0">
              <a:buNone/>
            </a:pPr>
            <a:r>
              <a:rPr lang="es-ES" dirty="0"/>
              <a:t>4.3.- Estructura de la interfaz:                     Menús contextuales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200" y="1621766"/>
            <a:ext cx="10695318" cy="4871109"/>
          </a:xfrm>
        </p:spPr>
        <p:txBody>
          <a:bodyPr>
            <a:noAutofit/>
          </a:bodyPr>
          <a:lstStyle/>
          <a:p>
            <a:pPr algn="just"/>
            <a:endParaRPr lang="es-ES" sz="1800" dirty="0"/>
          </a:p>
          <a:p>
            <a:pPr algn="just"/>
            <a:r>
              <a:rPr lang="es-ES" sz="1800" dirty="0"/>
              <a:t>Deben aparecer al pulsar con el botón derecho del ratón sobre una zona de la interfaz, y ofrecerán un pequeño conjunto de opciones (no más de diez) relacionadas con el elemento sobre el que se ha pulsado.</a:t>
            </a:r>
          </a:p>
          <a:p>
            <a:pPr algn="just"/>
            <a:r>
              <a:rPr lang="es-ES" sz="1800" dirty="0"/>
              <a:t>Las opciones del menú contextual deben estar disponibles también desde el menú principal de la aplicación.</a:t>
            </a:r>
          </a:p>
          <a:p>
            <a:pPr algn="just"/>
            <a:r>
              <a:rPr lang="es-ES" sz="1800" dirty="0"/>
              <a:t>Ordenar las opciones de mayor a menor relevancia para el usuario.</a:t>
            </a:r>
          </a:p>
          <a:p>
            <a:pPr algn="just"/>
            <a:r>
              <a:rPr lang="es-ES" sz="1800" dirty="0"/>
              <a:t>Evitar el uso de submenús en los menús contextuales.</a:t>
            </a:r>
          </a:p>
        </p:txBody>
      </p:sp>
      <p:pic>
        <p:nvPicPr>
          <p:cNvPr id="2050" name="Picture 2" descr="Crea tu propio menú contextual y optimiza tu trabajo en Windows">
            <a:extLst>
              <a:ext uri="{FF2B5EF4-FFF2-40B4-BE49-F238E27FC236}">
                <a16:creationId xmlns:a16="http://schemas.microsoft.com/office/drawing/2014/main" id="{F01C1DEE-BE74-5B0B-73A8-AD7E677B32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1569" y="4368072"/>
            <a:ext cx="5230482" cy="222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480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192602"/>
            <a:ext cx="10515600" cy="1325563"/>
          </a:xfrm>
        </p:spPr>
        <p:txBody>
          <a:bodyPr/>
          <a:lstStyle/>
          <a:p>
            <a:pPr marL="0" indent="0">
              <a:buNone/>
            </a:pPr>
            <a:r>
              <a:rPr lang="es-ES" dirty="0"/>
              <a:t>4.3.- Estructura de la interfaz:                     Barras de herramientas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200" y="1621766"/>
            <a:ext cx="10695318" cy="4871109"/>
          </a:xfrm>
        </p:spPr>
        <p:txBody>
          <a:bodyPr>
            <a:noAutofit/>
          </a:bodyPr>
          <a:lstStyle/>
          <a:p>
            <a:pPr algn="just"/>
            <a:endParaRPr lang="es-ES" sz="1800" dirty="0"/>
          </a:p>
          <a:p>
            <a:pPr algn="just"/>
            <a:r>
              <a:rPr lang="es-ES" sz="1800" dirty="0"/>
              <a:t>Incluir en la barra de herramientas solo las opciones más utilizadas por los usuarios. Es recomendable permitir al usuario personalizar los botones de las barras de herramientas.</a:t>
            </a:r>
          </a:p>
          <a:p>
            <a:pPr algn="just"/>
            <a:r>
              <a:rPr lang="es-ES" sz="1800" dirty="0"/>
              <a:t>Como en la mayoría de las aplicaciones, las barras de herramientas pueden ocultarse y sus opciones deben ser accesibles de otras formas (por ejemplo, con el menú principal de la aplicación)</a:t>
            </a:r>
          </a:p>
          <a:p>
            <a:pPr algn="just"/>
            <a:r>
              <a:rPr lang="es-ES" sz="1800" dirty="0"/>
              <a:t>Los iconos utilizados deben ser consistentes con los que el usuario suele encontrar en la mayoría de las aplicaciones (por ejemplo, un disquete para la opción de guardado).</a:t>
            </a:r>
          </a:p>
          <a:p>
            <a:pPr algn="just"/>
            <a:r>
              <a:rPr lang="es-ES" sz="1800" dirty="0"/>
              <a:t>También se recomienda añadir una descripción de cada acción a modo de “</a:t>
            </a:r>
            <a:r>
              <a:rPr lang="es-ES" sz="1800" dirty="0" err="1"/>
              <a:t>tooltip</a:t>
            </a:r>
            <a:r>
              <a:rPr lang="es-ES" sz="1800" dirty="0"/>
              <a:t>”.</a:t>
            </a:r>
          </a:p>
        </p:txBody>
      </p:sp>
      <p:pic>
        <p:nvPicPr>
          <p:cNvPr id="3074" name="Picture 2" descr="Usar un teclado para personalizar la barra de herramientas de acceso rápido  - Soporte técnico de Microsoft">
            <a:extLst>
              <a:ext uri="{FF2B5EF4-FFF2-40B4-BE49-F238E27FC236}">
                <a16:creationId xmlns:a16="http://schemas.microsoft.com/office/drawing/2014/main" id="{3FBD074A-F8F4-4235-8BDB-512933965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0171" y="4563227"/>
            <a:ext cx="4101859" cy="2033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4516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808065-93EE-02E7-BA88-DCC56EEE6B77}"/>
              </a:ext>
            </a:extLst>
          </p:cNvPr>
          <p:cNvSpPr>
            <a:spLocks noGrp="1"/>
          </p:cNvSpPr>
          <p:nvPr>
            <p:ph type="title"/>
          </p:nvPr>
        </p:nvSpPr>
        <p:spPr/>
        <p:txBody>
          <a:bodyPr/>
          <a:lstStyle/>
          <a:p>
            <a:r>
              <a:rPr lang="es-ES" dirty="0"/>
              <a:t>1.2.- Elementos de una Interfaz</a:t>
            </a:r>
          </a:p>
        </p:txBody>
      </p:sp>
      <p:sp>
        <p:nvSpPr>
          <p:cNvPr id="4" name="Marcador de contenido 3">
            <a:extLst>
              <a:ext uri="{FF2B5EF4-FFF2-40B4-BE49-F238E27FC236}">
                <a16:creationId xmlns:a16="http://schemas.microsoft.com/office/drawing/2014/main" id="{02C5532E-3A06-DAA6-F4AF-8AF557E384FD}"/>
              </a:ext>
            </a:extLst>
          </p:cNvPr>
          <p:cNvSpPr>
            <a:spLocks noGrp="1"/>
          </p:cNvSpPr>
          <p:nvPr>
            <p:ph sz="half" idx="1"/>
          </p:nvPr>
        </p:nvSpPr>
        <p:spPr>
          <a:xfrm>
            <a:off x="629728" y="1500690"/>
            <a:ext cx="6349042" cy="4900109"/>
          </a:xfrm>
        </p:spPr>
        <p:txBody>
          <a:bodyPr>
            <a:noAutofit/>
          </a:bodyPr>
          <a:lstStyle/>
          <a:p>
            <a:pPr marL="0" indent="0" algn="just">
              <a:buNone/>
            </a:pPr>
            <a:r>
              <a:rPr lang="es-ES" sz="1800" b="0" i="0" u="none" strike="noStrike" baseline="0" dirty="0">
                <a:solidFill>
                  <a:srgbClr val="000000"/>
                </a:solidFill>
                <a:latin typeface="Aptos" panose="020B0004020202020204" pitchFamily="34" charset="0"/>
              </a:rPr>
              <a:t>La interfaz de usuario de un sistema está definida por la forma en que los usuarios interactúan con los componentes de este sistema. Cuando hablamos de sistemas informáticos, podemos distinguir dos tipos de interfaces de usuario: </a:t>
            </a:r>
          </a:p>
          <a:p>
            <a:pPr algn="just"/>
            <a:r>
              <a:rPr lang="es-ES" sz="1800" b="1" i="0" u="none" strike="noStrike" baseline="0" dirty="0">
                <a:solidFill>
                  <a:srgbClr val="000000"/>
                </a:solidFill>
                <a:latin typeface="Aptos" panose="020B0004020202020204" pitchFamily="34" charset="0"/>
              </a:rPr>
              <a:t>Interfaces Hardware</a:t>
            </a:r>
            <a:r>
              <a:rPr lang="es-ES" sz="1800" b="0" i="0" u="none" strike="noStrike" baseline="0" dirty="0">
                <a:solidFill>
                  <a:srgbClr val="000000"/>
                </a:solidFill>
                <a:latin typeface="Aptos" panose="020B0004020202020204" pitchFamily="34" charset="0"/>
              </a:rPr>
              <a:t>: los componentes físicos que permiten al usuario introducir órdenes y datos al sistema, y obtener los resultados (como el teclado, el ratón o el monitor). </a:t>
            </a:r>
          </a:p>
          <a:p>
            <a:pPr algn="just"/>
            <a:r>
              <a:rPr lang="es-ES" sz="1800" b="1" i="0" u="none" strike="noStrike" baseline="0" dirty="0">
                <a:solidFill>
                  <a:srgbClr val="000000"/>
                </a:solidFill>
                <a:latin typeface="Aptos" panose="020B0004020202020204" pitchFamily="34" charset="0"/>
              </a:rPr>
              <a:t>Interfaces Software</a:t>
            </a:r>
            <a:r>
              <a:rPr lang="es-ES" sz="1800" b="0" i="0" u="none" strike="noStrike" baseline="0" dirty="0">
                <a:solidFill>
                  <a:srgbClr val="000000"/>
                </a:solidFill>
                <a:latin typeface="Aptos" panose="020B0004020202020204" pitchFamily="34" charset="0"/>
              </a:rPr>
              <a:t>: las aplicaciones utilizadas por los usuarios para llevar a cabo una tarea correcta. </a:t>
            </a:r>
          </a:p>
          <a:p>
            <a:pPr algn="just"/>
            <a:r>
              <a:rPr lang="es-ES" sz="1800" b="0" i="0" u="none" strike="noStrike" baseline="0" dirty="0">
                <a:solidFill>
                  <a:srgbClr val="000000"/>
                </a:solidFill>
                <a:latin typeface="Aptos" panose="020B0004020202020204" pitchFamily="34" charset="0"/>
              </a:rPr>
              <a:t>Los </a:t>
            </a:r>
            <a:r>
              <a:rPr lang="es-ES" sz="1800" b="1" i="0" u="none" strike="noStrike" baseline="0" dirty="0">
                <a:solidFill>
                  <a:srgbClr val="000000"/>
                </a:solidFill>
                <a:latin typeface="Aptos" panose="020B0004020202020204" pitchFamily="34" charset="0"/>
              </a:rPr>
              <a:t>elementos hardware y software actúan como frontera entre hombre y máquina</a:t>
            </a:r>
            <a:r>
              <a:rPr lang="es-ES" sz="1800" b="0" i="0" u="none" strike="noStrike" baseline="0" dirty="0">
                <a:solidFill>
                  <a:srgbClr val="000000"/>
                </a:solidFill>
                <a:latin typeface="Aptos" panose="020B0004020202020204" pitchFamily="34" charset="0"/>
              </a:rPr>
              <a:t> para facilitar la comunicación entre ambos.</a:t>
            </a:r>
          </a:p>
          <a:p>
            <a:pPr marL="0" indent="0" algn="just">
              <a:buNone/>
            </a:pPr>
            <a:r>
              <a:rPr lang="es-ES" sz="1800" b="0" i="0" u="none" strike="noStrike" baseline="0" dirty="0">
                <a:solidFill>
                  <a:srgbClr val="000000"/>
                </a:solidFill>
                <a:latin typeface="Aptos" panose="020B0004020202020204" pitchFamily="34" charset="0"/>
              </a:rPr>
              <a:t>[</a:t>
            </a:r>
            <a:r>
              <a:rPr lang="es-ES" sz="1800" b="0" i="1" u="none" strike="noStrike" baseline="0" dirty="0">
                <a:solidFill>
                  <a:srgbClr val="000000"/>
                </a:solidFill>
                <a:latin typeface="Aptos" panose="020B0004020202020204" pitchFamily="34" charset="0"/>
              </a:rPr>
              <a:t>Pantallas, ventanas, controles, menús, metáforas, la ayuda en línea, la documentación y el entrenamiento o formación del usuario. Cualquier cosa que el usuario ve y con la que interactúa</a:t>
            </a:r>
            <a:r>
              <a:rPr lang="es-ES" sz="1800" b="0" i="0" u="none" strike="noStrike" baseline="0" dirty="0">
                <a:solidFill>
                  <a:srgbClr val="000000"/>
                </a:solidFill>
                <a:latin typeface="Aptos" panose="020B0004020202020204" pitchFamily="34" charset="0"/>
              </a:rPr>
              <a:t>.]</a:t>
            </a:r>
          </a:p>
          <a:p>
            <a:pPr algn="just"/>
            <a:endParaRPr lang="es-ES" sz="1800" b="0" i="0" u="none" strike="noStrike" baseline="0" dirty="0">
              <a:solidFill>
                <a:srgbClr val="000000"/>
              </a:solidFill>
              <a:latin typeface="Aptos" panose="020B0004020202020204" pitchFamily="34" charset="0"/>
            </a:endParaRPr>
          </a:p>
        </p:txBody>
      </p:sp>
      <p:pic>
        <p:nvPicPr>
          <p:cNvPr id="8" name="Google Shape;139;g300fa51af02_0_15">
            <a:extLst>
              <a:ext uri="{FF2B5EF4-FFF2-40B4-BE49-F238E27FC236}">
                <a16:creationId xmlns:a16="http://schemas.microsoft.com/office/drawing/2014/main" id="{F049DF4E-0B56-AD36-5430-3B415AF1C05B}"/>
              </a:ext>
            </a:extLst>
          </p:cNvPr>
          <p:cNvPicPr preferRelativeResize="0">
            <a:picLocks noGrp="1"/>
          </p:cNvPicPr>
          <p:nvPr>
            <p:ph sz="half" idx="2"/>
          </p:nvPr>
        </p:nvPicPr>
        <p:blipFill rotWithShape="1">
          <a:blip r:embed="rId2">
            <a:alphaModFix/>
          </a:blip>
          <a:srcRect/>
          <a:stretch/>
        </p:blipFill>
        <p:spPr>
          <a:xfrm>
            <a:off x="7075098" y="2539036"/>
            <a:ext cx="4487174" cy="2599581"/>
          </a:xfrm>
          <a:prstGeom prst="rect">
            <a:avLst/>
          </a:prstGeom>
          <a:noFill/>
          <a:ln>
            <a:noFill/>
          </a:ln>
        </p:spPr>
      </p:pic>
    </p:spTree>
    <p:extLst>
      <p:ext uri="{BB962C8B-B14F-4D97-AF65-F5344CB8AC3E}">
        <p14:creationId xmlns:p14="http://schemas.microsoft.com/office/powerpoint/2010/main" val="11325165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4.4.- Controles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199" y="1144280"/>
            <a:ext cx="10695318" cy="4871109"/>
          </a:xfrm>
        </p:spPr>
        <p:txBody>
          <a:bodyPr>
            <a:noAutofit/>
          </a:bodyPr>
          <a:lstStyle/>
          <a:p>
            <a:pPr marL="0" indent="0" algn="just">
              <a:buNone/>
            </a:pPr>
            <a:r>
              <a:rPr lang="es-ES" sz="1800" dirty="0"/>
              <a:t>Los controles son los componentes básicos con los que construimos la interfaz gráfica de una aplicación. Algunos ejemplos de controles son los botones, las casillas de verificación o las listas desplegables.</a:t>
            </a:r>
          </a:p>
          <a:p>
            <a:pPr marL="0" indent="0" algn="just">
              <a:buNone/>
            </a:pPr>
            <a:r>
              <a:rPr lang="es-ES" sz="1800" dirty="0"/>
              <a:t>La tabla siguiente recoge información sobre el uso de los principales controles, indicando cuando deben ser usados y algunas pautas importantes en cada uno de ellos.</a:t>
            </a:r>
          </a:p>
        </p:txBody>
      </p:sp>
      <p:pic>
        <p:nvPicPr>
          <p:cNvPr id="5" name="Imagen 4">
            <a:extLst>
              <a:ext uri="{FF2B5EF4-FFF2-40B4-BE49-F238E27FC236}">
                <a16:creationId xmlns:a16="http://schemas.microsoft.com/office/drawing/2014/main" id="{E0784DC1-B449-6E6F-00BF-790FD3AD8075}"/>
              </a:ext>
            </a:extLst>
          </p:cNvPr>
          <p:cNvPicPr>
            <a:picLocks noChangeAspect="1"/>
          </p:cNvPicPr>
          <p:nvPr/>
        </p:nvPicPr>
        <p:blipFill>
          <a:blip r:embed="rId2"/>
          <a:stretch>
            <a:fillRect/>
          </a:stretch>
        </p:blipFill>
        <p:spPr>
          <a:xfrm>
            <a:off x="2613804" y="2346385"/>
            <a:ext cx="6659591" cy="4319013"/>
          </a:xfrm>
          <a:prstGeom prst="rect">
            <a:avLst/>
          </a:prstGeom>
        </p:spPr>
      </p:pic>
    </p:spTree>
    <p:extLst>
      <p:ext uri="{BB962C8B-B14F-4D97-AF65-F5344CB8AC3E}">
        <p14:creationId xmlns:p14="http://schemas.microsoft.com/office/powerpoint/2010/main" val="28447907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4.4.- Controles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199" y="1144280"/>
            <a:ext cx="10695318" cy="4871109"/>
          </a:xfrm>
        </p:spPr>
        <p:txBody>
          <a:bodyPr>
            <a:noAutofit/>
          </a:bodyPr>
          <a:lstStyle/>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endParaRPr lang="es-ES" sz="1800" dirty="0"/>
          </a:p>
          <a:p>
            <a:pPr marL="0" indent="0" algn="just">
              <a:buNone/>
            </a:pPr>
            <a:r>
              <a:rPr lang="es-ES" sz="1800" dirty="0"/>
              <a:t>En las guías de diseño de cada plataforma se ofrece información para otros tipos de controles más específicos, como las barras de progreso, los controles deslizantes o los selectores de fecha y hora.</a:t>
            </a:r>
          </a:p>
        </p:txBody>
      </p:sp>
      <p:pic>
        <p:nvPicPr>
          <p:cNvPr id="6" name="Imagen 5">
            <a:extLst>
              <a:ext uri="{FF2B5EF4-FFF2-40B4-BE49-F238E27FC236}">
                <a16:creationId xmlns:a16="http://schemas.microsoft.com/office/drawing/2014/main" id="{CAC023DE-48E9-7F4D-EB2F-1E51B88470EC}"/>
              </a:ext>
            </a:extLst>
          </p:cNvPr>
          <p:cNvPicPr>
            <a:picLocks noChangeAspect="1"/>
          </p:cNvPicPr>
          <p:nvPr/>
        </p:nvPicPr>
        <p:blipFill>
          <a:blip r:embed="rId2"/>
          <a:stretch>
            <a:fillRect/>
          </a:stretch>
        </p:blipFill>
        <p:spPr>
          <a:xfrm>
            <a:off x="2289298" y="1367369"/>
            <a:ext cx="6801686" cy="3277026"/>
          </a:xfrm>
          <a:prstGeom prst="rect">
            <a:avLst/>
          </a:prstGeom>
        </p:spPr>
      </p:pic>
    </p:spTree>
    <p:extLst>
      <p:ext uri="{BB962C8B-B14F-4D97-AF65-F5344CB8AC3E}">
        <p14:creationId xmlns:p14="http://schemas.microsoft.com/office/powerpoint/2010/main" val="27375434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119442"/>
            <a:ext cx="10515600" cy="1325563"/>
          </a:xfrm>
        </p:spPr>
        <p:txBody>
          <a:bodyPr/>
          <a:lstStyle/>
          <a:p>
            <a:pPr marL="0" indent="0">
              <a:buNone/>
            </a:pPr>
            <a:r>
              <a:rPr lang="es-ES" dirty="0"/>
              <a:t>4.5.- Aspecto visual: El equilibrio visual</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838199" y="1403072"/>
            <a:ext cx="10695318" cy="4871109"/>
          </a:xfrm>
        </p:spPr>
        <p:txBody>
          <a:bodyPr>
            <a:noAutofit/>
          </a:bodyPr>
          <a:lstStyle/>
          <a:p>
            <a:pPr marL="0" marR="0" lvl="0" indent="0" algn="just" rtl="0">
              <a:lnSpc>
                <a:spcPct val="115000"/>
              </a:lnSpc>
              <a:spcBef>
                <a:spcPts val="0"/>
              </a:spcBef>
              <a:spcAft>
                <a:spcPts val="0"/>
              </a:spcAft>
              <a:buNone/>
            </a:pPr>
            <a:r>
              <a:rPr lang="es-ES" sz="1600" i="0" u="none" strike="noStrike" cap="none" dirty="0">
                <a:solidFill>
                  <a:schemeClr val="dk1"/>
                </a:solidFill>
                <a:latin typeface="Calibri"/>
                <a:ea typeface="Calibri"/>
                <a:cs typeface="Calibri"/>
                <a:sym typeface="Calibri"/>
              </a:rPr>
              <a:t>Dos tipos de equilibrio visual:</a:t>
            </a:r>
          </a:p>
          <a:p>
            <a:pPr marL="609600" marR="0" lvl="0" indent="-450850" algn="just" rtl="0">
              <a:lnSpc>
                <a:spcPct val="115000"/>
              </a:lnSpc>
              <a:spcBef>
                <a:spcPts val="2100"/>
              </a:spcBef>
              <a:spcAft>
                <a:spcPts val="0"/>
              </a:spcAft>
              <a:buClr>
                <a:schemeClr val="dk1"/>
              </a:buClr>
              <a:buSzPts val="2300"/>
              <a:buFont typeface="Roboto"/>
              <a:buChar char="●"/>
            </a:pPr>
            <a:r>
              <a:rPr lang="es-ES" sz="1600" b="1" i="0" u="none" strike="noStrike" cap="none" dirty="0">
                <a:solidFill>
                  <a:srgbClr val="A61C00"/>
                </a:solidFill>
                <a:latin typeface="Calibri"/>
                <a:ea typeface="Calibri"/>
                <a:cs typeface="Calibri"/>
                <a:sym typeface="Calibri"/>
              </a:rPr>
              <a:t>Equilibrio formal</a:t>
            </a:r>
            <a:r>
              <a:rPr lang="es-ES" sz="1600" b="1" i="0" u="none" strike="noStrike" cap="none" dirty="0">
                <a:solidFill>
                  <a:schemeClr val="dk1"/>
                </a:solidFill>
                <a:latin typeface="Calibri"/>
                <a:ea typeface="Calibri"/>
                <a:cs typeface="Calibri"/>
                <a:sym typeface="Calibri"/>
              </a:rPr>
              <a:t>: </a:t>
            </a:r>
            <a:r>
              <a:rPr lang="es-ES" sz="1600" i="0" u="none" strike="noStrike" cap="none" dirty="0">
                <a:solidFill>
                  <a:schemeClr val="dk1"/>
                </a:solidFill>
                <a:latin typeface="Calibri"/>
                <a:ea typeface="Calibri"/>
                <a:cs typeface="Calibri"/>
                <a:sym typeface="Calibri"/>
              </a:rPr>
              <a:t>basado en la simetría, busca el centro óptico en el diseño, que suele estar por encima del centro geométrico </a:t>
            </a:r>
          </a:p>
          <a:p>
            <a:pPr marL="609600" marR="0" lvl="0" indent="-450850" algn="just" rtl="0">
              <a:lnSpc>
                <a:spcPct val="115000"/>
              </a:lnSpc>
              <a:spcBef>
                <a:spcPts val="0"/>
              </a:spcBef>
              <a:spcAft>
                <a:spcPts val="0"/>
              </a:spcAft>
              <a:buClr>
                <a:schemeClr val="dk1"/>
              </a:buClr>
              <a:buSzPts val="2300"/>
              <a:buFont typeface="Roboto"/>
              <a:buChar char="●"/>
            </a:pPr>
            <a:r>
              <a:rPr lang="es-ES" sz="1600" b="1" i="0" u="none" strike="noStrike" cap="none" dirty="0">
                <a:solidFill>
                  <a:srgbClr val="A61C00"/>
                </a:solidFill>
                <a:latin typeface="Calibri"/>
                <a:ea typeface="Calibri"/>
                <a:cs typeface="Calibri"/>
                <a:sym typeface="Calibri"/>
              </a:rPr>
              <a:t>Equilibrio informal</a:t>
            </a:r>
            <a:r>
              <a:rPr lang="es-ES" sz="1600" b="1" i="0" u="none" strike="noStrike" cap="none" dirty="0">
                <a:solidFill>
                  <a:schemeClr val="dk1"/>
                </a:solidFill>
                <a:latin typeface="Calibri"/>
                <a:ea typeface="Calibri"/>
                <a:cs typeface="Calibri"/>
                <a:sym typeface="Calibri"/>
              </a:rPr>
              <a:t>:</a:t>
            </a:r>
            <a:r>
              <a:rPr lang="es-ES" sz="1600" i="0" u="none" strike="noStrike" cap="none" dirty="0">
                <a:solidFill>
                  <a:schemeClr val="dk1"/>
                </a:solidFill>
                <a:latin typeface="Calibri"/>
                <a:ea typeface="Calibri"/>
                <a:cs typeface="Calibri"/>
                <a:sym typeface="Calibri"/>
              </a:rPr>
              <a:t> prescinde de la simetría. Equilibrio se consigue contrastando los pesos visuales de los elementos, buscando distintas densidades formales y de color.</a:t>
            </a:r>
          </a:p>
          <a:p>
            <a:pPr marL="609600" marR="0" lvl="0" indent="-450850" algn="just" rtl="0">
              <a:lnSpc>
                <a:spcPct val="115000"/>
              </a:lnSpc>
              <a:spcBef>
                <a:spcPts val="0"/>
              </a:spcBef>
              <a:spcAft>
                <a:spcPts val="0"/>
              </a:spcAft>
              <a:buClr>
                <a:schemeClr val="dk1"/>
              </a:buClr>
              <a:buSzPts val="2300"/>
              <a:buFont typeface="Roboto"/>
              <a:buChar char="●"/>
            </a:pPr>
            <a:endParaRPr lang="es-ES" sz="1600" dirty="0">
              <a:solidFill>
                <a:schemeClr val="dk1"/>
              </a:solidFill>
              <a:latin typeface="Calibri"/>
              <a:ea typeface="Calibri"/>
              <a:cs typeface="Calibri"/>
              <a:sym typeface="Calibri"/>
            </a:endParaRPr>
          </a:p>
          <a:p>
            <a:pPr marL="0" marR="0" lvl="0" indent="0" algn="just" rtl="0">
              <a:lnSpc>
                <a:spcPct val="115000"/>
              </a:lnSpc>
              <a:spcBef>
                <a:spcPts val="0"/>
              </a:spcBef>
              <a:spcAft>
                <a:spcPts val="0"/>
              </a:spcAft>
              <a:buNone/>
            </a:pPr>
            <a:r>
              <a:rPr lang="es-ES" sz="1600" i="0" u="none" strike="noStrike" cap="none" dirty="0">
                <a:solidFill>
                  <a:schemeClr val="dk1"/>
                </a:solidFill>
                <a:latin typeface="Calibri"/>
                <a:ea typeface="Calibri"/>
                <a:cs typeface="Calibri"/>
                <a:sym typeface="Calibri"/>
              </a:rPr>
              <a:t>Otros factores relacionados con el equilibrio visual:</a:t>
            </a:r>
          </a:p>
          <a:p>
            <a:pPr marL="609600" marR="0" lvl="0" indent="-438150" algn="just" rtl="0">
              <a:lnSpc>
                <a:spcPct val="115000"/>
              </a:lnSpc>
              <a:spcBef>
                <a:spcPts val="2100"/>
              </a:spcBef>
              <a:spcAft>
                <a:spcPts val="0"/>
              </a:spcAft>
              <a:buClr>
                <a:schemeClr val="dk1"/>
              </a:buClr>
              <a:buSzPts val="2100"/>
              <a:buFont typeface="Roboto"/>
              <a:buChar char="●"/>
            </a:pPr>
            <a:r>
              <a:rPr lang="es-ES" sz="1600" b="1" i="0" u="none" strike="noStrike" cap="none" dirty="0">
                <a:solidFill>
                  <a:srgbClr val="A61C00"/>
                </a:solidFill>
                <a:latin typeface="Calibri"/>
                <a:ea typeface="Calibri"/>
                <a:cs typeface="Calibri"/>
                <a:sym typeface="Calibri"/>
              </a:rPr>
              <a:t>Tamaño</a:t>
            </a:r>
            <a:r>
              <a:rPr lang="es-ES" sz="1600" i="0" u="none" strike="noStrike" cap="none" dirty="0">
                <a:solidFill>
                  <a:schemeClr val="dk1"/>
                </a:solidFill>
                <a:latin typeface="Calibri"/>
                <a:ea typeface="Calibri"/>
                <a:cs typeface="Calibri"/>
                <a:sym typeface="Calibri"/>
              </a:rPr>
              <a:t>: </a:t>
            </a:r>
          </a:p>
          <a:p>
            <a:pPr marL="1219200" marR="0" lvl="1" indent="-438150" algn="just" rtl="0">
              <a:lnSpc>
                <a:spcPct val="115000"/>
              </a:lnSpc>
              <a:spcBef>
                <a:spcPts val="0"/>
              </a:spcBef>
              <a:spcAft>
                <a:spcPts val="0"/>
              </a:spcAft>
              <a:buClr>
                <a:schemeClr val="dk1"/>
              </a:buClr>
              <a:buSzPts val="2100"/>
              <a:buFont typeface="Calibri"/>
              <a:buChar char="○"/>
            </a:pPr>
            <a:r>
              <a:rPr lang="es-ES" sz="1600" i="0" u="none" strike="noStrike" cap="none" dirty="0">
                <a:solidFill>
                  <a:schemeClr val="dk1"/>
                </a:solidFill>
                <a:latin typeface="Calibri"/>
                <a:ea typeface="Calibri"/>
                <a:cs typeface="Calibri"/>
                <a:sym typeface="Calibri"/>
              </a:rPr>
              <a:t>Las formas pequeñas poseen menos peso visual que las más grandes. </a:t>
            </a:r>
          </a:p>
          <a:p>
            <a:pPr marL="1219200" marR="0" lvl="1" indent="-438150" algn="just" rtl="0">
              <a:lnSpc>
                <a:spcPct val="115000"/>
              </a:lnSpc>
              <a:spcBef>
                <a:spcPts val="0"/>
              </a:spcBef>
              <a:spcAft>
                <a:spcPts val="0"/>
              </a:spcAft>
              <a:buClr>
                <a:schemeClr val="dk1"/>
              </a:buClr>
              <a:buSzPts val="2100"/>
              <a:buFont typeface="Calibri"/>
              <a:buChar char="○"/>
            </a:pPr>
            <a:r>
              <a:rPr lang="es-ES" sz="1600" i="0" u="none" strike="noStrike" cap="none" dirty="0">
                <a:solidFill>
                  <a:schemeClr val="dk1"/>
                </a:solidFill>
                <a:latin typeface="Calibri"/>
                <a:ea typeface="Calibri"/>
                <a:cs typeface="Calibri"/>
                <a:sym typeface="Calibri"/>
              </a:rPr>
              <a:t>Las figuras irregulares pesan más.</a:t>
            </a:r>
          </a:p>
          <a:p>
            <a:pPr marL="1219200" marR="0" lvl="1" indent="-438150" algn="just" rtl="0">
              <a:lnSpc>
                <a:spcPct val="115000"/>
              </a:lnSpc>
              <a:spcBef>
                <a:spcPts val="0"/>
              </a:spcBef>
              <a:spcAft>
                <a:spcPts val="0"/>
              </a:spcAft>
              <a:buClr>
                <a:schemeClr val="dk1"/>
              </a:buClr>
              <a:buSzPts val="2100"/>
              <a:buFont typeface="Calibri"/>
              <a:buChar char="○"/>
            </a:pPr>
            <a:r>
              <a:rPr lang="es-ES" sz="1600" i="0" u="none" strike="noStrike" cap="none" dirty="0">
                <a:solidFill>
                  <a:schemeClr val="dk1"/>
                </a:solidFill>
                <a:latin typeface="Calibri"/>
                <a:ea typeface="Calibri"/>
                <a:cs typeface="Calibri"/>
                <a:sym typeface="Calibri"/>
              </a:rPr>
              <a:t>Color: luminoso, mayor peso. </a:t>
            </a:r>
          </a:p>
          <a:p>
            <a:pPr marL="1219200" marR="0" lvl="1" indent="-438150" algn="just" rtl="0">
              <a:lnSpc>
                <a:spcPct val="115000"/>
              </a:lnSpc>
              <a:spcBef>
                <a:spcPts val="0"/>
              </a:spcBef>
              <a:spcAft>
                <a:spcPts val="0"/>
              </a:spcAft>
              <a:buClr>
                <a:schemeClr val="dk1"/>
              </a:buClr>
              <a:buSzPts val="2100"/>
              <a:buFont typeface="Calibri"/>
              <a:buChar char="○"/>
            </a:pPr>
            <a:r>
              <a:rPr lang="es-ES" sz="1600" i="0" u="none" strike="noStrike" cap="none" dirty="0">
                <a:solidFill>
                  <a:schemeClr val="dk1"/>
                </a:solidFill>
                <a:latin typeface="Calibri"/>
                <a:ea typeface="Calibri"/>
                <a:cs typeface="Calibri"/>
                <a:sym typeface="Calibri"/>
              </a:rPr>
              <a:t>Elementos igual tamaño y distinto color -&gt; más peso el de color más intenso. </a:t>
            </a:r>
          </a:p>
          <a:p>
            <a:pPr marL="1219200" marR="0" lvl="1" indent="-438150" algn="just" rtl="0">
              <a:lnSpc>
                <a:spcPct val="115000"/>
              </a:lnSpc>
              <a:spcBef>
                <a:spcPts val="0"/>
              </a:spcBef>
              <a:spcAft>
                <a:spcPts val="0"/>
              </a:spcAft>
              <a:buClr>
                <a:schemeClr val="dk1"/>
              </a:buClr>
              <a:buSzPts val="2100"/>
              <a:buFont typeface="Calibri"/>
              <a:buChar char="○"/>
            </a:pPr>
            <a:r>
              <a:rPr lang="es-ES" sz="1600" i="0" u="none" strike="noStrike" cap="none" dirty="0">
                <a:solidFill>
                  <a:schemeClr val="dk1"/>
                </a:solidFill>
                <a:latin typeface="Calibri"/>
                <a:ea typeface="Calibri"/>
                <a:cs typeface="Calibri"/>
                <a:sym typeface="Calibri"/>
              </a:rPr>
              <a:t>Elementos de igual color y distinto tamaño -&gt; más peso el de más tamaño.</a:t>
            </a:r>
          </a:p>
          <a:p>
            <a:pPr marL="609600" marR="0" lvl="0" indent="-438150" algn="just" rtl="0">
              <a:lnSpc>
                <a:spcPct val="115000"/>
              </a:lnSpc>
              <a:spcBef>
                <a:spcPts val="0"/>
              </a:spcBef>
              <a:spcAft>
                <a:spcPts val="0"/>
              </a:spcAft>
              <a:buClr>
                <a:schemeClr val="dk1"/>
              </a:buClr>
              <a:buSzPts val="2100"/>
              <a:buFont typeface="Roboto"/>
              <a:buChar char="●"/>
            </a:pPr>
            <a:r>
              <a:rPr lang="es-ES" sz="1600" b="1" i="0" u="none" strike="noStrike" cap="none" dirty="0">
                <a:solidFill>
                  <a:srgbClr val="A61C00"/>
                </a:solidFill>
                <a:latin typeface="Calibri"/>
                <a:ea typeface="Calibri"/>
                <a:cs typeface="Calibri"/>
                <a:sym typeface="Calibri"/>
              </a:rPr>
              <a:t>Posición</a:t>
            </a:r>
            <a:r>
              <a:rPr lang="es-ES" sz="1600" i="0" u="none" strike="noStrike" cap="none" dirty="0">
                <a:solidFill>
                  <a:schemeClr val="dk1"/>
                </a:solidFill>
                <a:latin typeface="Calibri"/>
                <a:ea typeface="Calibri"/>
                <a:cs typeface="Calibri"/>
                <a:sym typeface="Calibri"/>
              </a:rPr>
              <a:t>: dependiendo de ésta, se consigue mayor equilibrio y se aprecian más los elementos. </a:t>
            </a:r>
            <a:r>
              <a:rPr lang="es-ES" sz="1600" i="1" u="none" strike="noStrike" cap="none" dirty="0">
                <a:solidFill>
                  <a:schemeClr val="dk1"/>
                </a:solidFill>
                <a:latin typeface="Calibri"/>
                <a:ea typeface="Calibri"/>
                <a:cs typeface="Calibri"/>
                <a:sym typeface="Calibri"/>
              </a:rPr>
              <a:t>Ejemplo: en Occidente elementos en la parte superior tienen más protagonismo que los situados en la parte inferior derecha.</a:t>
            </a:r>
            <a:endParaRPr lang="es-ES" sz="1600" i="0" u="none" strike="noStrike" cap="none" dirty="0">
              <a:solidFill>
                <a:schemeClr val="dk1"/>
              </a:solidFill>
              <a:latin typeface="Calibri"/>
              <a:ea typeface="Calibri"/>
              <a:cs typeface="Calibri"/>
              <a:sym typeface="Calibri"/>
            </a:endParaRPr>
          </a:p>
          <a:p>
            <a:pPr marL="158750" marR="0" lvl="0" indent="0" algn="just" rtl="0">
              <a:lnSpc>
                <a:spcPct val="115000"/>
              </a:lnSpc>
              <a:spcBef>
                <a:spcPts val="0"/>
              </a:spcBef>
              <a:spcAft>
                <a:spcPts val="0"/>
              </a:spcAft>
              <a:buClr>
                <a:schemeClr val="dk1"/>
              </a:buClr>
              <a:buSzPts val="2300"/>
              <a:buNone/>
            </a:pPr>
            <a:endParaRPr lang="es-ES" sz="160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78407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119442"/>
            <a:ext cx="10515600" cy="1325563"/>
          </a:xfrm>
        </p:spPr>
        <p:txBody>
          <a:bodyPr/>
          <a:lstStyle/>
          <a:p>
            <a:pPr marL="0" indent="0">
              <a:buNone/>
            </a:pPr>
            <a:r>
              <a:rPr lang="es-ES" dirty="0"/>
              <a:t>4.5.- Aspecto visual: La tensión compositiva</a:t>
            </a:r>
          </a:p>
        </p:txBody>
      </p:sp>
      <p:sp>
        <p:nvSpPr>
          <p:cNvPr id="6" name="Google Shape;389;g2d32cda4ca2_0_613">
            <a:extLst>
              <a:ext uri="{FF2B5EF4-FFF2-40B4-BE49-F238E27FC236}">
                <a16:creationId xmlns:a16="http://schemas.microsoft.com/office/drawing/2014/main" id="{1A51215B-BC9D-33AF-2F2E-461D198E3821}"/>
              </a:ext>
            </a:extLst>
          </p:cNvPr>
          <p:cNvSpPr txBox="1"/>
          <p:nvPr/>
        </p:nvSpPr>
        <p:spPr>
          <a:xfrm>
            <a:off x="614850" y="2079349"/>
            <a:ext cx="11085900" cy="4082700"/>
          </a:xfrm>
          <a:prstGeom prst="rect">
            <a:avLst/>
          </a:prstGeom>
          <a:noFill/>
          <a:ln>
            <a:noFill/>
          </a:ln>
        </p:spPr>
        <p:txBody>
          <a:bodyPr spcFirstLastPara="1" wrap="square" lIns="121900" tIns="121900" rIns="121900" bIns="121900" anchor="t" anchorCtr="0">
            <a:noAutofit/>
          </a:bodyPr>
          <a:lstStyle/>
          <a:p>
            <a:pPr marL="609600" marR="0" lvl="0" indent="-457200" algn="just" rtl="0">
              <a:lnSpc>
                <a:spcPct val="115000"/>
              </a:lnSpc>
              <a:spcBef>
                <a:spcPts val="0"/>
              </a:spcBef>
              <a:spcAft>
                <a:spcPts val="0"/>
              </a:spcAft>
              <a:buClr>
                <a:schemeClr val="dk1"/>
              </a:buClr>
              <a:buSzPts val="2400"/>
              <a:buFont typeface="Calibri"/>
              <a:buChar char="●"/>
            </a:pPr>
            <a:r>
              <a:rPr lang="es-ES" sz="2400" i="0" u="none" strike="noStrike" cap="none" dirty="0">
                <a:solidFill>
                  <a:schemeClr val="dk1"/>
                </a:solidFill>
                <a:latin typeface="Calibri"/>
                <a:ea typeface="Calibri"/>
                <a:cs typeface="Calibri"/>
                <a:sym typeface="Calibri"/>
              </a:rPr>
              <a:t>Lo opuesto al equilibrio visual. </a:t>
            </a:r>
            <a:endParaRPr sz="2400" i="0" u="none" strike="noStrike" cap="none" dirty="0">
              <a:solidFill>
                <a:schemeClr val="dk1"/>
              </a:solidFill>
              <a:latin typeface="Calibri"/>
              <a:ea typeface="Calibri"/>
              <a:cs typeface="Calibri"/>
              <a:sym typeface="Calibri"/>
            </a:endParaRPr>
          </a:p>
          <a:p>
            <a:pPr marL="609600" marR="0" lvl="0" indent="-457200" algn="just" rtl="0">
              <a:lnSpc>
                <a:spcPct val="115000"/>
              </a:lnSpc>
              <a:spcBef>
                <a:spcPts val="0"/>
              </a:spcBef>
              <a:spcAft>
                <a:spcPts val="0"/>
              </a:spcAft>
              <a:buClr>
                <a:schemeClr val="dk1"/>
              </a:buClr>
              <a:buSzPts val="2400"/>
              <a:buFont typeface="Roboto"/>
              <a:buChar char="●"/>
            </a:pPr>
            <a:r>
              <a:rPr lang="es-ES" sz="2400" i="0" u="none" strike="noStrike" cap="none" dirty="0">
                <a:solidFill>
                  <a:schemeClr val="dk1"/>
                </a:solidFill>
                <a:latin typeface="Calibri"/>
                <a:ea typeface="Calibri"/>
                <a:cs typeface="Calibri"/>
                <a:sym typeface="Calibri"/>
              </a:rPr>
              <a:t>Finalidad: </a:t>
            </a:r>
            <a:r>
              <a:rPr lang="es-ES" sz="2400" b="1" i="0" u="none" strike="noStrike" cap="none" dirty="0">
                <a:solidFill>
                  <a:schemeClr val="dk1"/>
                </a:solidFill>
                <a:latin typeface="Calibri"/>
                <a:ea typeface="Calibri"/>
                <a:cs typeface="Calibri"/>
                <a:sym typeface="Calibri"/>
              </a:rPr>
              <a:t>dirigir la mirada</a:t>
            </a:r>
            <a:r>
              <a:rPr lang="es-ES" sz="2400" i="0" u="none" strike="noStrike" cap="none" dirty="0">
                <a:solidFill>
                  <a:schemeClr val="dk1"/>
                </a:solidFill>
                <a:latin typeface="Calibri"/>
                <a:ea typeface="Calibri"/>
                <a:cs typeface="Calibri"/>
                <a:sym typeface="Calibri"/>
              </a:rPr>
              <a:t> y conseguir </a:t>
            </a:r>
            <a:r>
              <a:rPr lang="es-ES" sz="2400" b="1" i="0" u="none" strike="noStrike" cap="none" dirty="0">
                <a:solidFill>
                  <a:schemeClr val="dk1"/>
                </a:solidFill>
                <a:latin typeface="Calibri"/>
                <a:ea typeface="Calibri"/>
                <a:cs typeface="Calibri"/>
                <a:sym typeface="Calibri"/>
              </a:rPr>
              <a:t>fijar la atención </a:t>
            </a:r>
            <a:r>
              <a:rPr lang="es-ES" sz="2400" i="0" u="none" strike="noStrike" cap="none" dirty="0">
                <a:solidFill>
                  <a:schemeClr val="dk1"/>
                </a:solidFill>
                <a:latin typeface="Calibri"/>
                <a:ea typeface="Calibri"/>
                <a:cs typeface="Calibri"/>
                <a:sym typeface="Calibri"/>
              </a:rPr>
              <a:t>del observador.</a:t>
            </a:r>
            <a:endParaRPr sz="2400" i="0" u="none" strike="noStrike" cap="none" dirty="0">
              <a:solidFill>
                <a:schemeClr val="dk1"/>
              </a:solidFill>
              <a:latin typeface="Calibri"/>
              <a:ea typeface="Calibri"/>
              <a:cs typeface="Calibri"/>
              <a:sym typeface="Calibri"/>
            </a:endParaRPr>
          </a:p>
          <a:p>
            <a:pPr marL="609600" marR="0" lvl="0" indent="-457200" algn="just" rtl="0">
              <a:lnSpc>
                <a:spcPct val="115000"/>
              </a:lnSpc>
              <a:spcBef>
                <a:spcPts val="0"/>
              </a:spcBef>
              <a:spcAft>
                <a:spcPts val="0"/>
              </a:spcAft>
              <a:buClr>
                <a:schemeClr val="dk1"/>
              </a:buClr>
              <a:buSzPts val="2400"/>
              <a:buFont typeface="Calibri"/>
              <a:buChar char="●"/>
            </a:pPr>
            <a:r>
              <a:rPr lang="es-ES" sz="2400" i="0" u="none" strike="noStrike" cap="none" dirty="0">
                <a:solidFill>
                  <a:schemeClr val="dk1"/>
                </a:solidFill>
                <a:latin typeface="Calibri"/>
                <a:ea typeface="Calibri"/>
                <a:cs typeface="Calibri"/>
                <a:sym typeface="Calibri"/>
              </a:rPr>
              <a:t>Se puede conseguir combinando líneas y formas agudas e irregulares.</a:t>
            </a:r>
            <a:endParaRPr sz="2400" i="0" u="none" strike="noStrike" cap="none" dirty="0">
              <a:solidFill>
                <a:schemeClr val="dk1"/>
              </a:solidFill>
              <a:latin typeface="Calibri"/>
              <a:ea typeface="Calibri"/>
              <a:cs typeface="Calibri"/>
              <a:sym typeface="Calibri"/>
            </a:endParaRPr>
          </a:p>
          <a:p>
            <a:pPr marL="609600" marR="0" lvl="0" indent="-457200" algn="just" rtl="0">
              <a:lnSpc>
                <a:spcPct val="115000"/>
              </a:lnSpc>
              <a:spcBef>
                <a:spcPts val="0"/>
              </a:spcBef>
              <a:spcAft>
                <a:spcPts val="0"/>
              </a:spcAft>
              <a:buClr>
                <a:schemeClr val="dk1"/>
              </a:buClr>
              <a:buSzPts val="2400"/>
              <a:buFont typeface="Roboto"/>
              <a:buChar char="●"/>
            </a:pPr>
            <a:r>
              <a:rPr lang="es-ES" sz="2400" b="1" i="0" u="none" strike="noStrike" cap="none" dirty="0">
                <a:solidFill>
                  <a:srgbClr val="A61C00"/>
                </a:solidFill>
                <a:latin typeface="Calibri"/>
                <a:ea typeface="Calibri"/>
                <a:cs typeface="Calibri"/>
                <a:sym typeface="Calibri"/>
              </a:rPr>
              <a:t>Técnica sugestiva</a:t>
            </a:r>
            <a:r>
              <a:rPr lang="es-ES" sz="2400" i="0" u="none" strike="noStrike" cap="none" dirty="0">
                <a:solidFill>
                  <a:schemeClr val="dk1"/>
                </a:solidFill>
                <a:latin typeface="Calibri"/>
                <a:ea typeface="Calibri"/>
                <a:cs typeface="Calibri"/>
                <a:sym typeface="Calibri"/>
              </a:rPr>
              <a:t>: consiste en dirigir intencionadamente la atención a un punto determinado utilizando elementos de apoyo.</a:t>
            </a:r>
            <a:endParaRPr sz="2400" i="0" u="none" strike="noStrike" cap="none" dirty="0">
              <a:solidFill>
                <a:schemeClr val="dk1"/>
              </a:solidFill>
              <a:latin typeface="Calibri"/>
              <a:ea typeface="Calibri"/>
              <a:cs typeface="Calibri"/>
              <a:sym typeface="Calibri"/>
            </a:endParaRPr>
          </a:p>
          <a:p>
            <a:pPr marL="609600" marR="0" lvl="0" indent="-457200" algn="just" rtl="0">
              <a:lnSpc>
                <a:spcPct val="115000"/>
              </a:lnSpc>
              <a:spcBef>
                <a:spcPts val="0"/>
              </a:spcBef>
              <a:spcAft>
                <a:spcPts val="0"/>
              </a:spcAft>
              <a:buClr>
                <a:schemeClr val="dk1"/>
              </a:buClr>
              <a:buSzPts val="2400"/>
              <a:buFont typeface="Roboto"/>
              <a:buChar char="●"/>
            </a:pPr>
            <a:r>
              <a:rPr lang="es-ES" sz="2400" b="1" i="0" u="none" strike="noStrike" cap="none" dirty="0">
                <a:solidFill>
                  <a:srgbClr val="A61C00"/>
                </a:solidFill>
                <a:latin typeface="Calibri"/>
                <a:ea typeface="Calibri"/>
                <a:cs typeface="Calibri"/>
                <a:sym typeface="Calibri"/>
              </a:rPr>
              <a:t>Técnica rítmica</a:t>
            </a:r>
            <a:r>
              <a:rPr lang="es-ES" sz="2400" i="0" u="none" strike="noStrike" cap="none" dirty="0">
                <a:solidFill>
                  <a:schemeClr val="dk1"/>
                </a:solidFill>
                <a:latin typeface="Calibri"/>
                <a:ea typeface="Calibri"/>
                <a:cs typeface="Calibri"/>
                <a:sym typeface="Calibri"/>
              </a:rPr>
              <a:t>: se basa en la tendencia innata del ojo humano a completar secuencias de elementos (números, formas, figuras geométricas, colores), agrupando los que poseen formas semejantes.</a:t>
            </a:r>
            <a:endParaRPr sz="240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24249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4.5.- Aspecto visual: El color</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501768" y="1239170"/>
            <a:ext cx="6520133" cy="4871109"/>
          </a:xfrm>
        </p:spPr>
        <p:txBody>
          <a:bodyPr>
            <a:noAutofit/>
          </a:bodyPr>
          <a:lstStyle/>
          <a:p>
            <a:pPr algn="just"/>
            <a:r>
              <a:rPr lang="es-ES" sz="1800" dirty="0"/>
              <a:t>El uso de distintos colores en la interfaz con fines estéticos debe ser reducido, y se utilizará principalmente para comunicar algo al usuario (por ejemplo, utilizaremos el color rojo para comunicar un error o una situación peligrosa). No obstante, esta nunca debe ser la única vía para comunicar algo.</a:t>
            </a:r>
          </a:p>
          <a:p>
            <a:pPr algn="just"/>
            <a:r>
              <a:rPr lang="es-ES" sz="1800" dirty="0"/>
              <a:t>Nunca referenciar un elemento de la interfaz por su color (por ejemplo, sería incorrecto indicar al usuario: Debe pulsar el botón rojo).</a:t>
            </a:r>
          </a:p>
          <a:p>
            <a:pPr algn="just"/>
            <a:r>
              <a:rPr lang="es-ES" sz="1800" dirty="0"/>
              <a:t>La interpretación que hacemos de los distintos colores puede variar dependiendo de la cultura de los usuarios, por lo que deberemos asegurarnos de que el significado de los colores sea el que pretendemos.</a:t>
            </a:r>
          </a:p>
          <a:p>
            <a:pPr algn="just"/>
            <a:r>
              <a:rPr lang="es-ES" sz="1800" dirty="0"/>
              <a:t>El conjunto de colores que utilizamos en nuestro diseño (conocido como esquema de color o paleta) deben contrastar de forma adecuada. Se aconseja utilizar las paletas del sistema o un generador de paletas de colores como el que se incluye en las referencias de la unidad.</a:t>
            </a:r>
          </a:p>
        </p:txBody>
      </p:sp>
      <p:pic>
        <p:nvPicPr>
          <p:cNvPr id="3" name="Google Shape;396;g2d32cda4ca2_0_539">
            <a:extLst>
              <a:ext uri="{FF2B5EF4-FFF2-40B4-BE49-F238E27FC236}">
                <a16:creationId xmlns:a16="http://schemas.microsoft.com/office/drawing/2014/main" id="{3CA951D8-E472-1A4C-CE60-71D9A142728A}"/>
              </a:ext>
            </a:extLst>
          </p:cNvPr>
          <p:cNvPicPr preferRelativeResize="0"/>
          <p:nvPr/>
        </p:nvPicPr>
        <p:blipFill rotWithShape="1">
          <a:blip r:embed="rId2">
            <a:alphaModFix/>
          </a:blip>
          <a:srcRect/>
          <a:stretch/>
        </p:blipFill>
        <p:spPr>
          <a:xfrm>
            <a:off x="7608498" y="1120134"/>
            <a:ext cx="3966776" cy="5237381"/>
          </a:xfrm>
          <a:prstGeom prst="rect">
            <a:avLst/>
          </a:prstGeom>
          <a:noFill/>
          <a:ln>
            <a:noFill/>
          </a:ln>
        </p:spPr>
      </p:pic>
    </p:spTree>
    <p:extLst>
      <p:ext uri="{BB962C8B-B14F-4D97-AF65-F5344CB8AC3E}">
        <p14:creationId xmlns:p14="http://schemas.microsoft.com/office/powerpoint/2010/main" val="8452340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4.5.- Aspecto visual: El color</a:t>
            </a:r>
          </a:p>
        </p:txBody>
      </p:sp>
      <p:sp>
        <p:nvSpPr>
          <p:cNvPr id="7" name="Google Shape;402;g2d32cda4ca2_0_545">
            <a:extLst>
              <a:ext uri="{FF2B5EF4-FFF2-40B4-BE49-F238E27FC236}">
                <a16:creationId xmlns:a16="http://schemas.microsoft.com/office/drawing/2014/main" id="{8115CB49-D787-66A8-852A-2F0D9FF4D52A}"/>
              </a:ext>
            </a:extLst>
          </p:cNvPr>
          <p:cNvSpPr txBox="1">
            <a:spLocks/>
          </p:cNvSpPr>
          <p:nvPr/>
        </p:nvSpPr>
        <p:spPr>
          <a:xfrm>
            <a:off x="838199" y="2101670"/>
            <a:ext cx="10515600" cy="4351200"/>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240030">
              <a:spcBef>
                <a:spcPts val="0"/>
              </a:spcBef>
              <a:buClr>
                <a:schemeClr val="dk1"/>
              </a:buClr>
              <a:buSzPts val="2400"/>
            </a:pPr>
            <a:r>
              <a:rPr lang="es-ES" sz="2400" u="sng" dirty="0">
                <a:solidFill>
                  <a:schemeClr val="hlink"/>
                </a:solidFill>
                <a:hlinkClick r:id="rId2"/>
              </a:rPr>
              <a:t>https://informaticamaiti.wordpress.com/inicio/diseno-web/teoria-de-color/</a:t>
            </a:r>
            <a:r>
              <a:rPr lang="es-ES" sz="2400" dirty="0"/>
              <a:t> </a:t>
            </a:r>
          </a:p>
          <a:p>
            <a:pPr indent="-240030">
              <a:buClr>
                <a:schemeClr val="dk1"/>
              </a:buClr>
              <a:buSzPts val="2400"/>
            </a:pPr>
            <a:r>
              <a:rPr lang="es-ES" sz="2400" u="sng" dirty="0">
                <a:solidFill>
                  <a:schemeClr val="hlink"/>
                </a:solidFill>
                <a:hlinkClick r:id="rId3"/>
              </a:rPr>
              <a:t>https://brandemia.org/teoria-del-color</a:t>
            </a:r>
            <a:r>
              <a:rPr lang="es-ES" sz="2400" dirty="0"/>
              <a:t> </a:t>
            </a:r>
          </a:p>
          <a:p>
            <a:pPr indent="-240030">
              <a:buSzPts val="2400"/>
            </a:pPr>
            <a:r>
              <a:rPr lang="es-ES" sz="2400" u="sng" dirty="0">
                <a:solidFill>
                  <a:schemeClr val="hlink"/>
                </a:solidFill>
                <a:hlinkClick r:id="rId4"/>
              </a:rPr>
              <a:t>https://color.adobe.com/es/</a:t>
            </a:r>
            <a:endParaRPr lang="es-ES" sz="2400" dirty="0"/>
          </a:p>
          <a:p>
            <a:pPr indent="0">
              <a:buFont typeface="Arial" panose="020B0604020202020204" pitchFamily="34" charset="0"/>
              <a:buNone/>
            </a:pPr>
            <a:endParaRPr lang="es-ES" sz="2400" dirty="0"/>
          </a:p>
          <a:p>
            <a:pPr indent="-240030">
              <a:buClr>
                <a:schemeClr val="dk1"/>
              </a:buClr>
              <a:buSzPts val="2400"/>
            </a:pPr>
            <a:r>
              <a:rPr lang="es-ES" sz="2400" dirty="0"/>
              <a:t>Mezclador: </a:t>
            </a:r>
            <a:r>
              <a:rPr lang="es-ES" sz="2400" u="sng" dirty="0">
                <a:solidFill>
                  <a:schemeClr val="hlink"/>
                </a:solidFill>
                <a:hlinkClick r:id="rId5"/>
              </a:rPr>
              <a:t>http://s3.accesoperu.com/wp6/includes/htmlarea/mezclador/</a:t>
            </a:r>
            <a:r>
              <a:rPr lang="es-ES" sz="2400" dirty="0"/>
              <a:t> </a:t>
            </a:r>
          </a:p>
          <a:p>
            <a:pPr indent="-240030">
              <a:buClr>
                <a:schemeClr val="dk1"/>
              </a:buClr>
              <a:buSzPts val="2400"/>
            </a:pPr>
            <a:r>
              <a:rPr lang="es-ES" sz="2400" dirty="0"/>
              <a:t>Curiosidades:</a:t>
            </a:r>
          </a:p>
          <a:p>
            <a:pPr lvl="1" indent="-263525">
              <a:buClr>
                <a:schemeClr val="dk1"/>
              </a:buClr>
              <a:buSzPts val="2400"/>
            </a:pPr>
            <a:r>
              <a:rPr lang="es-ES" u="sng" dirty="0">
                <a:solidFill>
                  <a:schemeClr val="hlink"/>
                </a:solidFill>
                <a:hlinkClick r:id="rId6"/>
              </a:rPr>
              <a:t>https://www.softonic.com/articulos/los-colores-de-la-informatica</a:t>
            </a:r>
            <a:r>
              <a:rPr lang="es-ES" dirty="0"/>
              <a:t>   </a:t>
            </a:r>
          </a:p>
          <a:p>
            <a:pPr lvl="1" indent="-263525">
              <a:buClr>
                <a:schemeClr val="dk1"/>
              </a:buClr>
              <a:buSzPts val="2400"/>
            </a:pPr>
            <a:r>
              <a:rPr lang="es-ES" u="sng" dirty="0">
                <a:solidFill>
                  <a:schemeClr val="hlink"/>
                </a:solidFill>
                <a:hlinkClick r:id="rId7"/>
              </a:rPr>
              <a:t>https://psicologiaymente.com/miscelanea/psicologia-color-significado</a:t>
            </a:r>
            <a:r>
              <a:rPr lang="es-ES" dirty="0"/>
              <a:t> </a:t>
            </a:r>
          </a:p>
        </p:txBody>
      </p:sp>
      <p:pic>
        <p:nvPicPr>
          <p:cNvPr id="404" name="Google Shape;404;g2d32cda4ca2_0_545"/>
          <p:cNvPicPr preferRelativeResize="0"/>
          <p:nvPr/>
        </p:nvPicPr>
        <p:blipFill rotWithShape="1">
          <a:blip r:embed="rId8">
            <a:alphaModFix/>
          </a:blip>
          <a:srcRect/>
          <a:stretch/>
        </p:blipFill>
        <p:spPr>
          <a:xfrm>
            <a:off x="8591276" y="301626"/>
            <a:ext cx="1760421" cy="1691075"/>
          </a:xfrm>
          <a:prstGeom prst="rect">
            <a:avLst/>
          </a:prstGeom>
          <a:noFill/>
          <a:ln>
            <a:noFill/>
          </a:ln>
        </p:spPr>
      </p:pic>
    </p:spTree>
    <p:extLst>
      <p:ext uri="{BB962C8B-B14F-4D97-AF65-F5344CB8AC3E}">
        <p14:creationId xmlns:p14="http://schemas.microsoft.com/office/powerpoint/2010/main" val="41227584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4.5.- Aspecto visual: El color</a:t>
            </a:r>
          </a:p>
        </p:txBody>
      </p:sp>
      <p:pic>
        <p:nvPicPr>
          <p:cNvPr id="5" name="Google Shape;409;g2d32cda4ca2_0_552">
            <a:extLst>
              <a:ext uri="{FF2B5EF4-FFF2-40B4-BE49-F238E27FC236}">
                <a16:creationId xmlns:a16="http://schemas.microsoft.com/office/drawing/2014/main" id="{EC6BBBF4-8E28-69AE-9C6D-DB43E0EFC176}"/>
              </a:ext>
            </a:extLst>
          </p:cNvPr>
          <p:cNvPicPr preferRelativeResize="0">
            <a:picLocks noGrp="1"/>
          </p:cNvPicPr>
          <p:nvPr>
            <p:ph idx="1"/>
          </p:nvPr>
        </p:nvPicPr>
        <p:blipFill rotWithShape="1">
          <a:blip r:embed="rId2">
            <a:alphaModFix/>
          </a:blip>
          <a:srcRect/>
          <a:stretch/>
        </p:blipFill>
        <p:spPr>
          <a:xfrm>
            <a:off x="1043796" y="1086929"/>
            <a:ext cx="9471803" cy="5581291"/>
          </a:xfrm>
          <a:prstGeom prst="rect">
            <a:avLst/>
          </a:prstGeom>
          <a:noFill/>
          <a:ln>
            <a:noFill/>
          </a:ln>
        </p:spPr>
      </p:pic>
    </p:spTree>
    <p:extLst>
      <p:ext uri="{BB962C8B-B14F-4D97-AF65-F5344CB8AC3E}">
        <p14:creationId xmlns:p14="http://schemas.microsoft.com/office/powerpoint/2010/main" val="12301090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4.5.- Aspecto visual: La tipografía</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501768" y="1367369"/>
            <a:ext cx="10729824" cy="4871109"/>
          </a:xfrm>
        </p:spPr>
        <p:txBody>
          <a:bodyPr>
            <a:noAutofit/>
          </a:bodyPr>
          <a:lstStyle/>
          <a:p>
            <a:pPr marL="609600" marR="0" lvl="0" indent="-457200" algn="l" rtl="0">
              <a:lnSpc>
                <a:spcPct val="115000"/>
              </a:lnSpc>
              <a:spcBef>
                <a:spcPts val="0"/>
              </a:spcBef>
              <a:spcAft>
                <a:spcPts val="0"/>
              </a:spcAft>
              <a:buClr>
                <a:schemeClr val="dk1"/>
              </a:buClr>
              <a:buSzPts val="2400"/>
              <a:buFont typeface="Roboto"/>
              <a:buChar char="●"/>
            </a:pPr>
            <a:r>
              <a:rPr lang="es-ES" sz="1800" b="1" i="0" u="none" strike="noStrike" cap="none" dirty="0">
                <a:solidFill>
                  <a:srgbClr val="980000"/>
                </a:solidFill>
                <a:latin typeface="Calibri"/>
                <a:ea typeface="Calibri"/>
                <a:cs typeface="Calibri"/>
                <a:sym typeface="Calibri"/>
              </a:rPr>
              <a:t>Fuente</a:t>
            </a:r>
            <a:r>
              <a:rPr lang="es-ES" sz="1800" i="0" u="none" strike="noStrike" cap="none" dirty="0">
                <a:solidFill>
                  <a:srgbClr val="737373"/>
                </a:solidFill>
                <a:latin typeface="Calibri"/>
                <a:ea typeface="Calibri"/>
                <a:cs typeface="Calibri"/>
                <a:sym typeface="Calibri"/>
              </a:rPr>
              <a:t>: </a:t>
            </a:r>
            <a:r>
              <a:rPr lang="es-ES" sz="1800" i="0" u="none" strike="noStrike" cap="none" dirty="0">
                <a:solidFill>
                  <a:schemeClr val="dk1"/>
                </a:solidFill>
                <a:latin typeface="Calibri"/>
                <a:ea typeface="Calibri"/>
                <a:cs typeface="Calibri"/>
                <a:sym typeface="Calibri"/>
              </a:rPr>
              <a:t>conjunto de caracteres con un estilo o modelo gráfico particular.</a:t>
            </a:r>
          </a:p>
          <a:p>
            <a:pPr marL="609600" marR="0" lvl="0" indent="-457200" algn="l" rtl="0">
              <a:lnSpc>
                <a:spcPct val="115000"/>
              </a:lnSpc>
              <a:spcBef>
                <a:spcPts val="0"/>
              </a:spcBef>
              <a:spcAft>
                <a:spcPts val="0"/>
              </a:spcAft>
              <a:buClr>
                <a:schemeClr val="dk1"/>
              </a:buClr>
              <a:buSzPts val="2400"/>
              <a:buFont typeface="Calibri"/>
              <a:buChar char="●"/>
            </a:pPr>
            <a:r>
              <a:rPr lang="es-ES" sz="1800" i="0" u="none" strike="noStrike" cap="none" dirty="0">
                <a:solidFill>
                  <a:schemeClr val="dk1"/>
                </a:solidFill>
                <a:latin typeface="Calibri"/>
                <a:ea typeface="Calibri"/>
                <a:cs typeface="Calibri"/>
                <a:sym typeface="Calibri"/>
              </a:rPr>
              <a:t>Conocer los tipos de fuentes y sus comportamientos en los distintos navegadores y sistemas operativos es de gran importancia para garantizar una visualización consistente de nuestro sitio Web.</a:t>
            </a:r>
          </a:p>
          <a:p>
            <a:pPr marL="609600" marR="0" lvl="0" indent="-457200" algn="l" rtl="0">
              <a:lnSpc>
                <a:spcPct val="115000"/>
              </a:lnSpc>
              <a:spcBef>
                <a:spcPts val="0"/>
              </a:spcBef>
              <a:spcAft>
                <a:spcPts val="0"/>
              </a:spcAft>
              <a:buClr>
                <a:schemeClr val="dk1"/>
              </a:buClr>
              <a:buSzPts val="2400"/>
              <a:buFont typeface="Roboto"/>
              <a:buChar char="●"/>
            </a:pPr>
            <a:r>
              <a:rPr lang="es-ES" sz="1800" i="0" u="none" strike="noStrike" cap="none" dirty="0">
                <a:solidFill>
                  <a:schemeClr val="dk1"/>
                </a:solidFill>
                <a:latin typeface="Calibri"/>
                <a:ea typeface="Calibri"/>
                <a:cs typeface="Calibri"/>
                <a:sym typeface="Calibri"/>
              </a:rPr>
              <a:t>Fuentes más comunes: tipo Sans Serif, como </a:t>
            </a:r>
            <a:r>
              <a:rPr lang="es-ES" sz="1800" u="none" strike="noStrike" cap="none" dirty="0" err="1">
                <a:solidFill>
                  <a:schemeClr val="dk1"/>
                </a:solidFill>
                <a:latin typeface="Verdana"/>
                <a:ea typeface="Verdana"/>
                <a:cs typeface="Verdana"/>
                <a:sym typeface="Verdana"/>
              </a:rPr>
              <a:t>Verdana</a:t>
            </a:r>
            <a:r>
              <a:rPr lang="es-ES" sz="1800" b="1" i="1" u="none" strike="noStrike" cap="none" dirty="0">
                <a:solidFill>
                  <a:schemeClr val="dk1"/>
                </a:solidFill>
                <a:latin typeface="Calibri"/>
                <a:ea typeface="Calibri"/>
                <a:cs typeface="Calibri"/>
                <a:sym typeface="Calibri"/>
              </a:rPr>
              <a:t>, </a:t>
            </a:r>
            <a:r>
              <a:rPr lang="es-ES" sz="1800" u="none" strike="noStrike" cap="none" dirty="0">
                <a:solidFill>
                  <a:schemeClr val="dk1"/>
                </a:solidFill>
              </a:rPr>
              <a:t>Arial </a:t>
            </a:r>
            <a:r>
              <a:rPr lang="es-ES" sz="1800" u="none" strike="noStrike" cap="none" dirty="0">
                <a:solidFill>
                  <a:schemeClr val="dk1"/>
                </a:solidFill>
                <a:latin typeface="Calibri"/>
                <a:ea typeface="Calibri"/>
                <a:cs typeface="Calibri"/>
                <a:sym typeface="Calibri"/>
              </a:rPr>
              <a:t>y</a:t>
            </a:r>
            <a:r>
              <a:rPr lang="es-ES" sz="1800" b="1" i="1" u="none" strike="noStrike" cap="none" dirty="0">
                <a:solidFill>
                  <a:schemeClr val="dk1"/>
                </a:solidFill>
                <a:latin typeface="Calibri"/>
                <a:ea typeface="Calibri"/>
                <a:cs typeface="Calibri"/>
                <a:sym typeface="Calibri"/>
              </a:rPr>
              <a:t> </a:t>
            </a:r>
            <a:r>
              <a:rPr lang="es-ES" sz="1800" u="none" strike="noStrike" cap="none" dirty="0" err="1">
                <a:solidFill>
                  <a:schemeClr val="dk1"/>
                </a:solidFill>
                <a:latin typeface="Calibri"/>
                <a:ea typeface="Calibri"/>
                <a:cs typeface="Calibri"/>
                <a:sym typeface="Calibri"/>
              </a:rPr>
              <a:t>Helvetica</a:t>
            </a:r>
            <a:r>
              <a:rPr lang="es-ES" sz="1800" i="0" u="none" strike="noStrike" cap="none" dirty="0">
                <a:solidFill>
                  <a:schemeClr val="dk1"/>
                </a:solidFill>
                <a:latin typeface="Calibri"/>
                <a:ea typeface="Calibri"/>
                <a:cs typeface="Calibri"/>
                <a:sym typeface="Calibri"/>
              </a:rPr>
              <a:t>.</a:t>
            </a:r>
          </a:p>
          <a:p>
            <a:pPr marL="609600" marR="0" lvl="0" indent="-457200" algn="l" rtl="0">
              <a:lnSpc>
                <a:spcPct val="115000"/>
              </a:lnSpc>
              <a:spcBef>
                <a:spcPts val="0"/>
              </a:spcBef>
              <a:spcAft>
                <a:spcPts val="0"/>
              </a:spcAft>
              <a:buClr>
                <a:schemeClr val="dk1"/>
              </a:buClr>
              <a:buSzPts val="2400"/>
              <a:buFont typeface="Roboto"/>
              <a:buChar char="●"/>
            </a:pPr>
            <a:r>
              <a:rPr lang="es-ES" sz="1800" i="0" u="none" strike="noStrike" cap="none" dirty="0">
                <a:solidFill>
                  <a:schemeClr val="dk1"/>
                </a:solidFill>
                <a:latin typeface="Calibri"/>
                <a:ea typeface="Calibri"/>
                <a:cs typeface="Calibri"/>
                <a:sym typeface="Calibri"/>
              </a:rPr>
              <a:t>Para textos imprimibles se recomiendan las tipo Serif, como </a:t>
            </a:r>
            <a:r>
              <a:rPr lang="es-ES" sz="1800" u="none" strike="noStrike" cap="none" dirty="0">
                <a:solidFill>
                  <a:schemeClr val="dk1"/>
                </a:solidFill>
                <a:latin typeface="Times New Roman"/>
                <a:ea typeface="Times New Roman"/>
                <a:cs typeface="Times New Roman"/>
                <a:sym typeface="Times New Roman"/>
              </a:rPr>
              <a:t>Times New </a:t>
            </a:r>
            <a:r>
              <a:rPr lang="es-ES" sz="1800" u="none" strike="noStrike" cap="none" dirty="0" err="1">
                <a:solidFill>
                  <a:schemeClr val="dk1"/>
                </a:solidFill>
                <a:latin typeface="Times New Roman"/>
                <a:ea typeface="Times New Roman"/>
                <a:cs typeface="Times New Roman"/>
                <a:sym typeface="Times New Roman"/>
              </a:rPr>
              <a:t>Roman</a:t>
            </a:r>
            <a:r>
              <a:rPr lang="es-ES" sz="1800" b="1" i="1" u="none" strike="noStrike" cap="none" dirty="0">
                <a:solidFill>
                  <a:schemeClr val="dk1"/>
                </a:solidFill>
                <a:latin typeface="Calibri"/>
                <a:ea typeface="Calibri"/>
                <a:cs typeface="Calibri"/>
                <a:sym typeface="Calibri"/>
              </a:rPr>
              <a:t>, </a:t>
            </a:r>
            <a:r>
              <a:rPr lang="es-ES" sz="1800" b="1" u="none" strike="noStrike" cap="none" dirty="0">
                <a:solidFill>
                  <a:schemeClr val="dk1"/>
                </a:solidFill>
                <a:latin typeface="Calibri"/>
                <a:ea typeface="Calibri"/>
                <a:cs typeface="Calibri"/>
                <a:sym typeface="Calibri"/>
              </a:rPr>
              <a:t>Courier </a:t>
            </a:r>
            <a:r>
              <a:rPr lang="es-ES" sz="1800" i="0" u="none" strike="noStrike" cap="none" dirty="0">
                <a:solidFill>
                  <a:schemeClr val="dk1"/>
                </a:solidFill>
                <a:latin typeface="Calibri"/>
                <a:ea typeface="Calibri"/>
                <a:cs typeface="Calibri"/>
                <a:sym typeface="Calibri"/>
              </a:rPr>
              <a:t>y</a:t>
            </a:r>
            <a:r>
              <a:rPr lang="es-ES" sz="1800" b="1" i="1" u="none" strike="noStrike" cap="none" dirty="0">
                <a:solidFill>
                  <a:schemeClr val="dk1"/>
                </a:solidFill>
                <a:latin typeface="Calibri"/>
                <a:ea typeface="Calibri"/>
                <a:cs typeface="Calibri"/>
                <a:sym typeface="Calibri"/>
              </a:rPr>
              <a:t> </a:t>
            </a:r>
            <a:r>
              <a:rPr lang="es-ES" sz="1800" u="none" strike="noStrike" cap="none" dirty="0">
                <a:solidFill>
                  <a:schemeClr val="dk1"/>
                </a:solidFill>
                <a:latin typeface="Courier New"/>
                <a:ea typeface="Courier New"/>
                <a:cs typeface="Courier New"/>
                <a:sym typeface="Courier New"/>
              </a:rPr>
              <a:t>Courier New</a:t>
            </a:r>
            <a:r>
              <a:rPr lang="es-ES" sz="1800" i="0" u="none" strike="noStrike" cap="none" dirty="0">
                <a:solidFill>
                  <a:schemeClr val="dk1"/>
                </a:solidFill>
                <a:latin typeface="Calibri"/>
                <a:ea typeface="Calibri"/>
                <a:cs typeface="Calibri"/>
                <a:sym typeface="Calibri"/>
              </a:rPr>
              <a:t>.</a:t>
            </a:r>
          </a:p>
          <a:p>
            <a:pPr marL="0" indent="0" algn="just">
              <a:buNone/>
            </a:pPr>
            <a:endParaRPr lang="es-ES" sz="1800" dirty="0"/>
          </a:p>
          <a:p>
            <a:pPr marL="0" indent="0" algn="just">
              <a:buNone/>
            </a:pPr>
            <a:r>
              <a:rPr lang="es-ES" sz="1800" dirty="0"/>
              <a:t>- Se recomienda utilizar las fuentes predeterminadas de la plataforma a la que va destinada la aplicación (por ejemplo, las fuentes Segoe UI en Microsoft Windows o San Francisco en Apple macOS).</a:t>
            </a:r>
          </a:p>
          <a:p>
            <a:pPr marL="0" indent="0" algn="just">
              <a:buNone/>
            </a:pPr>
            <a:r>
              <a:rPr lang="es-ES" sz="1800" dirty="0"/>
              <a:t>- El tamaño del texto se debe determinar de forma que ayude al usuario a establecer la jerarquía entre los elementos de la interfaz.</a:t>
            </a:r>
          </a:p>
          <a:p>
            <a:pPr marL="0" indent="0" algn="just">
              <a:buNone/>
            </a:pPr>
            <a:r>
              <a:rPr lang="es-ES" sz="1800" dirty="0"/>
              <a:t>- Hay que utilizar las propiedades del texto (como la negrita, la cursiva o el subrayado) de forma consistente dentro de la aplicación, y también con el resto de aplicaciones (por ejemplo, los enlaces deben estar siempre subrayados).</a:t>
            </a:r>
          </a:p>
          <a:p>
            <a:pPr marL="0" indent="0" algn="just">
              <a:buNone/>
            </a:pPr>
            <a:endParaRPr lang="es-ES" sz="1800" dirty="0"/>
          </a:p>
        </p:txBody>
      </p:sp>
    </p:spTree>
    <p:extLst>
      <p:ext uri="{BB962C8B-B14F-4D97-AF65-F5344CB8AC3E}">
        <p14:creationId xmlns:p14="http://schemas.microsoft.com/office/powerpoint/2010/main" val="31391204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4.5.- Aspecto visual: Los iconos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467261" y="1298355"/>
            <a:ext cx="11083507" cy="4871109"/>
          </a:xfrm>
        </p:spPr>
        <p:txBody>
          <a:bodyPr>
            <a:noAutofit/>
          </a:bodyPr>
          <a:lstStyle/>
          <a:p>
            <a:pPr marL="609600" marR="0" lvl="0" indent="-457200" algn="just" rtl="0">
              <a:lnSpc>
                <a:spcPct val="115000"/>
              </a:lnSpc>
              <a:spcBef>
                <a:spcPts val="0"/>
              </a:spcBef>
              <a:spcAft>
                <a:spcPts val="0"/>
              </a:spcAft>
              <a:buClr>
                <a:schemeClr val="dk1"/>
              </a:buClr>
              <a:buSzPts val="2400"/>
              <a:buFont typeface="Roboto"/>
              <a:buChar char="●"/>
            </a:pPr>
            <a:r>
              <a:rPr lang="es-ES" sz="1800" b="1" i="0" u="none" strike="noStrike" cap="none" dirty="0">
                <a:solidFill>
                  <a:srgbClr val="980000"/>
                </a:solidFill>
                <a:latin typeface="Calibri"/>
                <a:ea typeface="Calibri"/>
                <a:cs typeface="Calibri"/>
                <a:sym typeface="Calibri"/>
              </a:rPr>
              <a:t>Icono</a:t>
            </a:r>
            <a:r>
              <a:rPr lang="es-ES" sz="1800" i="0" u="none" strike="noStrike" cap="none" dirty="0">
                <a:solidFill>
                  <a:schemeClr val="dk1"/>
                </a:solidFill>
                <a:latin typeface="Calibri"/>
                <a:ea typeface="Calibri"/>
                <a:cs typeface="Calibri"/>
                <a:sym typeface="Calibri"/>
              </a:rPr>
              <a:t>: imagen gráfica, normalmente pequeña, que suele ser una metáfora de las acciones que se pueden hacer.</a:t>
            </a:r>
          </a:p>
          <a:p>
            <a:pPr marL="609600" marR="0" lvl="0" indent="-457200" algn="just" rtl="0">
              <a:lnSpc>
                <a:spcPct val="115000"/>
              </a:lnSpc>
              <a:spcBef>
                <a:spcPts val="0"/>
              </a:spcBef>
              <a:spcAft>
                <a:spcPts val="0"/>
              </a:spcAft>
              <a:buClr>
                <a:schemeClr val="dk1"/>
              </a:buClr>
              <a:buSzPts val="2400"/>
              <a:buFont typeface="Calibri"/>
              <a:buChar char="●"/>
            </a:pPr>
            <a:r>
              <a:rPr lang="es-ES" sz="1800" i="0" u="none" strike="noStrike" cap="none" dirty="0">
                <a:solidFill>
                  <a:schemeClr val="dk1"/>
                </a:solidFill>
                <a:latin typeface="Calibri"/>
                <a:ea typeface="Calibri"/>
                <a:cs typeface="Calibri"/>
                <a:sym typeface="Calibri"/>
              </a:rPr>
              <a:t>Estándares de facto, lupa para buscar, carrito de la compra para comprar,...</a:t>
            </a:r>
          </a:p>
          <a:p>
            <a:pPr marL="609600" marR="0" lvl="0" indent="-457200" algn="just" rtl="0">
              <a:lnSpc>
                <a:spcPct val="115000"/>
              </a:lnSpc>
              <a:spcBef>
                <a:spcPts val="0"/>
              </a:spcBef>
              <a:spcAft>
                <a:spcPts val="0"/>
              </a:spcAft>
              <a:buClr>
                <a:schemeClr val="dk1"/>
              </a:buClr>
              <a:buSzPts val="2400"/>
              <a:buFont typeface="Roboto"/>
              <a:buChar char="●"/>
            </a:pPr>
            <a:r>
              <a:rPr lang="es-ES" sz="1800" i="0" u="none" strike="noStrike" cap="none" dirty="0">
                <a:solidFill>
                  <a:schemeClr val="dk1"/>
                </a:solidFill>
                <a:latin typeface="Calibri"/>
                <a:ea typeface="Calibri"/>
                <a:cs typeface="Calibri"/>
                <a:sym typeface="Calibri"/>
              </a:rPr>
              <a:t>Elección de iconos -&gt; tender a la </a:t>
            </a:r>
            <a:r>
              <a:rPr lang="es-ES" sz="1800" b="1" i="0" u="none" strike="noStrike" cap="none" dirty="0">
                <a:solidFill>
                  <a:schemeClr val="dk1"/>
                </a:solidFill>
                <a:latin typeface="Calibri"/>
                <a:ea typeface="Calibri"/>
                <a:cs typeface="Calibri"/>
                <a:sym typeface="Calibri"/>
              </a:rPr>
              <a:t>estandarización</a:t>
            </a:r>
            <a:r>
              <a:rPr lang="es-ES" sz="1800" i="0" u="none" strike="noStrike" cap="none" dirty="0">
                <a:solidFill>
                  <a:schemeClr val="dk1"/>
                </a:solidFill>
                <a:latin typeface="Calibri"/>
                <a:ea typeface="Calibri"/>
                <a:cs typeface="Calibri"/>
                <a:sym typeface="Calibri"/>
              </a:rPr>
              <a:t> frente a la innovación.</a:t>
            </a:r>
          </a:p>
          <a:p>
            <a:pPr marL="609600" marR="0" lvl="0" indent="-457200" algn="just" rtl="0">
              <a:lnSpc>
                <a:spcPct val="115000"/>
              </a:lnSpc>
              <a:spcBef>
                <a:spcPts val="0"/>
              </a:spcBef>
              <a:spcAft>
                <a:spcPts val="0"/>
              </a:spcAft>
              <a:buClr>
                <a:schemeClr val="dk1"/>
              </a:buClr>
              <a:buSzPts val="2400"/>
              <a:buFont typeface="Calibri"/>
              <a:buChar char="●"/>
            </a:pPr>
            <a:r>
              <a:rPr lang="es-ES" sz="1800" i="0" u="none" strike="noStrike" cap="none" dirty="0">
                <a:solidFill>
                  <a:schemeClr val="dk1"/>
                </a:solidFill>
                <a:latin typeface="Calibri"/>
                <a:ea typeface="Calibri"/>
                <a:cs typeface="Calibri"/>
                <a:sym typeface="Calibri"/>
              </a:rPr>
              <a:t>Son subjetivos, sujetos a la interpretación individual -&gt; Evitar usarlos para operaciones críticas, optar por combinación de icono y texto.</a:t>
            </a:r>
          </a:p>
          <a:p>
            <a:pPr marL="609600" marR="0" lvl="0" indent="-457200" algn="just" rtl="0">
              <a:lnSpc>
                <a:spcPct val="115000"/>
              </a:lnSpc>
              <a:spcBef>
                <a:spcPts val="0"/>
              </a:spcBef>
              <a:spcAft>
                <a:spcPts val="0"/>
              </a:spcAft>
              <a:buClr>
                <a:schemeClr val="dk1"/>
              </a:buClr>
              <a:buSzPts val="2400"/>
              <a:buFont typeface="Calibri"/>
              <a:buChar char="●"/>
            </a:pPr>
            <a:r>
              <a:rPr lang="es-ES" sz="1800" i="0" u="none" strike="noStrike" cap="none" dirty="0">
                <a:solidFill>
                  <a:schemeClr val="dk1"/>
                </a:solidFill>
                <a:latin typeface="Calibri"/>
                <a:ea typeface="Calibri"/>
                <a:cs typeface="Calibri"/>
                <a:sym typeface="Calibri"/>
              </a:rPr>
              <a:t>Expertos aconsejan la creación de varios prototipos de cada icono y </a:t>
            </a:r>
            <a:r>
              <a:rPr lang="es-ES" sz="1800" i="0" u="none" strike="noStrike" cap="none" dirty="0" err="1">
                <a:solidFill>
                  <a:schemeClr val="dk1"/>
                </a:solidFill>
                <a:latin typeface="Calibri"/>
                <a:ea typeface="Calibri"/>
                <a:cs typeface="Calibri"/>
                <a:sym typeface="Calibri"/>
              </a:rPr>
              <a:t>tests</a:t>
            </a:r>
            <a:r>
              <a:rPr lang="es-ES" sz="1800" i="0" u="none" strike="noStrike" cap="none" dirty="0">
                <a:solidFill>
                  <a:schemeClr val="dk1"/>
                </a:solidFill>
                <a:latin typeface="Calibri"/>
                <a:ea typeface="Calibri"/>
                <a:cs typeface="Calibri"/>
                <a:sym typeface="Calibri"/>
              </a:rPr>
              <a:t> con usuarios reales.</a:t>
            </a:r>
          </a:p>
          <a:p>
            <a:pPr marL="0" indent="0" algn="just">
              <a:buNone/>
            </a:pPr>
            <a:r>
              <a:rPr lang="es-ES" sz="1800" dirty="0"/>
              <a:t>- Como regla general, no se deben usar etiquetas e iconos a la vez en el mismo control. Se debe elegir una de las dos opciones.</a:t>
            </a:r>
          </a:p>
          <a:p>
            <a:pPr marL="0" indent="0" algn="just">
              <a:buNone/>
            </a:pPr>
            <a:r>
              <a:rPr lang="es-ES" sz="1800" dirty="0"/>
              <a:t>- Se recomienda utilizar iconos fácilmente identificables por el usuario, que sigan las convenciones del resto de aplicaciones (por ejemplo, una papelera para la acción de borrar).</a:t>
            </a:r>
          </a:p>
          <a:p>
            <a:pPr marL="0" indent="0" algn="just">
              <a:buNone/>
            </a:pPr>
            <a:r>
              <a:rPr lang="es-ES" sz="1800" dirty="0"/>
              <a:t>- Algunos iconos son fácilmente reconocibles dentro de un grupo de iconos, pero no fuera de dicho grupo (por ejemplo: un icono con un cuadrado negro representa la acción de parar en un reproductor multimedia, pero difícilmente será asociado a esta acción fuera de dicho contexto.</a:t>
            </a:r>
          </a:p>
          <a:p>
            <a:pPr marL="0" indent="0" algn="just">
              <a:buNone/>
            </a:pPr>
            <a:r>
              <a:rPr lang="es-ES" sz="1800" dirty="0"/>
              <a:t>- Conviene adaptarse al estilo visual de los iconos de cada plataforma, aunque en la actualidad lo más habitual es utilizar iconos con un diseño simple que representen claramente una acción.</a:t>
            </a:r>
          </a:p>
        </p:txBody>
      </p:sp>
    </p:spTree>
    <p:extLst>
      <p:ext uri="{BB962C8B-B14F-4D97-AF65-F5344CB8AC3E}">
        <p14:creationId xmlns:p14="http://schemas.microsoft.com/office/powerpoint/2010/main" val="24687902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4.6.- Mensajes al usuario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467261" y="1298355"/>
            <a:ext cx="11083507" cy="4871109"/>
          </a:xfrm>
        </p:spPr>
        <p:txBody>
          <a:bodyPr>
            <a:noAutofit/>
          </a:bodyPr>
          <a:lstStyle/>
          <a:p>
            <a:pPr marL="0" indent="0" algn="just">
              <a:buNone/>
            </a:pPr>
            <a:r>
              <a:rPr lang="es-ES" sz="1800" b="0" i="0" u="none" strike="noStrike" baseline="0" dirty="0">
                <a:solidFill>
                  <a:srgbClr val="000000"/>
                </a:solidFill>
                <a:latin typeface="Aptos" panose="020B0004020202020204" pitchFamily="34" charset="0"/>
              </a:rPr>
              <a:t>La mayoría de las aplicaciones necesitan mostrar distintos tipos de mensajes al usuario con diferentes propósitos. Son muy habituales los mensajes de confirmación, de error o advertencia y las notificaciones. </a:t>
            </a:r>
          </a:p>
          <a:p>
            <a:pPr marL="0" indent="0" algn="just">
              <a:buNone/>
            </a:pPr>
            <a:r>
              <a:rPr lang="es-ES" sz="1800" b="0" i="0" u="none" strike="noStrike" baseline="0" dirty="0">
                <a:solidFill>
                  <a:srgbClr val="000000"/>
                </a:solidFill>
                <a:latin typeface="Aptos" panose="020B0004020202020204" pitchFamily="34" charset="0"/>
              </a:rPr>
              <a:t>A continuación, se listan algunas recomendaciones relacionadas con los mensajes al usuario: </a:t>
            </a:r>
          </a:p>
          <a:p>
            <a:pPr algn="just"/>
            <a:r>
              <a:rPr lang="es-ES" sz="1800" b="0" i="0" u="none" strike="noStrike" baseline="0" dirty="0">
                <a:solidFill>
                  <a:srgbClr val="000000"/>
                </a:solidFill>
                <a:latin typeface="Aptos" panose="020B0004020202020204" pitchFamily="34" charset="0"/>
              </a:rPr>
              <a:t>Debemos avisar al usuario antes de comenzar una acción irreversible y que podría causar una pérdida de información. </a:t>
            </a:r>
          </a:p>
          <a:p>
            <a:pPr algn="just"/>
            <a:r>
              <a:rPr lang="es-ES" sz="1800" b="0" i="0" u="none" strike="noStrike" baseline="0" dirty="0">
                <a:solidFill>
                  <a:srgbClr val="000000"/>
                </a:solidFill>
                <a:latin typeface="Aptos" panose="020B0004020202020204" pitchFamily="34" charset="0"/>
              </a:rPr>
              <a:t>Hay que evitar interrumpir al usuario con mensajes que no sean importantes. </a:t>
            </a:r>
          </a:p>
          <a:p>
            <a:pPr algn="just"/>
            <a:r>
              <a:rPr lang="es-ES" sz="1800" b="0" i="0" u="none" strike="noStrike" baseline="0" dirty="0">
                <a:solidFill>
                  <a:srgbClr val="000000"/>
                </a:solidFill>
                <a:latin typeface="Aptos" panose="020B0004020202020204" pitchFamily="34" charset="0"/>
              </a:rPr>
              <a:t>Siempre tenemos que utilizar un lenguaje cercano al usuario, sin incluir información interna de la aplicación (como códigos de error que no sean de utilidad para el usuario). </a:t>
            </a:r>
          </a:p>
          <a:p>
            <a:pPr algn="just"/>
            <a:r>
              <a:rPr lang="es-ES" sz="1800" b="0" i="0" u="none" strike="noStrike" baseline="0" dirty="0">
                <a:solidFill>
                  <a:srgbClr val="000000"/>
                </a:solidFill>
                <a:latin typeface="Aptos" panose="020B0004020202020204" pitchFamily="34" charset="0"/>
              </a:rPr>
              <a:t>La forma de expresar los mensajes debe ser respetuosa con el usuario y utilizar un estilo de escritura directo y conciso. </a:t>
            </a:r>
          </a:p>
          <a:p>
            <a:pPr marL="152400" marR="0" lvl="0" indent="0" algn="just" rtl="0">
              <a:lnSpc>
                <a:spcPct val="115000"/>
              </a:lnSpc>
              <a:spcBef>
                <a:spcPts val="0"/>
              </a:spcBef>
              <a:spcAft>
                <a:spcPts val="0"/>
              </a:spcAft>
              <a:buClr>
                <a:schemeClr val="dk1"/>
              </a:buClr>
              <a:buSzPts val="2400"/>
              <a:buNone/>
            </a:pPr>
            <a:endParaRPr lang="es-ES" sz="1800" dirty="0"/>
          </a:p>
        </p:txBody>
      </p:sp>
      <p:pic>
        <p:nvPicPr>
          <p:cNvPr id="4098" name="Picture 2" descr="Mensajes de error en Windows 7 - Win32 apps | Microsoft Learn">
            <a:extLst>
              <a:ext uri="{FF2B5EF4-FFF2-40B4-BE49-F238E27FC236}">
                <a16:creationId xmlns:a16="http://schemas.microsoft.com/office/drawing/2014/main" id="{CF83CC0A-3A62-26E2-5C21-BC8B4A7BF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127" y="4365684"/>
            <a:ext cx="4504427" cy="2252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02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A08007E7-3AF1-4ABA-EEDE-E2E3AEB8FD48}"/>
              </a:ext>
            </a:extLst>
          </p:cNvPr>
          <p:cNvSpPr>
            <a:spLocks noGrp="1"/>
          </p:cNvSpPr>
          <p:nvPr>
            <p:ph type="title"/>
          </p:nvPr>
        </p:nvSpPr>
        <p:spPr/>
        <p:txBody>
          <a:bodyPr/>
          <a:lstStyle/>
          <a:p>
            <a:r>
              <a:rPr lang="es-ES" dirty="0"/>
              <a:t>1.3.- Interacción persona-ordenador (HCI)</a:t>
            </a:r>
          </a:p>
        </p:txBody>
      </p:sp>
      <p:sp>
        <p:nvSpPr>
          <p:cNvPr id="6" name="Marcador de contenido 5">
            <a:extLst>
              <a:ext uri="{FF2B5EF4-FFF2-40B4-BE49-F238E27FC236}">
                <a16:creationId xmlns:a16="http://schemas.microsoft.com/office/drawing/2014/main" id="{103C9E83-6D68-5C3F-8166-4431B027EF8B}"/>
              </a:ext>
            </a:extLst>
          </p:cNvPr>
          <p:cNvSpPr>
            <a:spLocks noGrp="1"/>
          </p:cNvSpPr>
          <p:nvPr>
            <p:ph idx="1"/>
          </p:nvPr>
        </p:nvSpPr>
        <p:spPr>
          <a:xfrm>
            <a:off x="838200" y="1690688"/>
            <a:ext cx="10515600" cy="4351338"/>
          </a:xfrm>
        </p:spPr>
        <p:txBody>
          <a:bodyPr>
            <a:normAutofit/>
          </a:bodyPr>
          <a:lstStyle/>
          <a:p>
            <a:pPr algn="just"/>
            <a:r>
              <a:rPr lang="es-ES" sz="1800" dirty="0"/>
              <a:t>En inglés, </a:t>
            </a:r>
            <a:r>
              <a:rPr lang="es-ES" sz="1800" b="1" dirty="0"/>
              <a:t>Human-</a:t>
            </a:r>
            <a:r>
              <a:rPr lang="es-ES" sz="1800" b="1" dirty="0" err="1"/>
              <a:t>Computer</a:t>
            </a:r>
            <a:r>
              <a:rPr lang="es-ES" sz="1800" b="1" dirty="0"/>
              <a:t>-</a:t>
            </a:r>
            <a:r>
              <a:rPr lang="es-ES" sz="1800" b="1" dirty="0" err="1"/>
              <a:t>Interaction</a:t>
            </a:r>
            <a:r>
              <a:rPr lang="es-ES" sz="1800" b="1" dirty="0"/>
              <a:t> o HCI</a:t>
            </a:r>
            <a:r>
              <a:rPr lang="es-ES" sz="1800" dirty="0"/>
              <a:t>, es la disciplina científica que se encarga del estudio de las interfaces entre los humanos y los ordenadores en el uso de sistemas interactivos. Por tanto, estudia el intercambio de información entre las personas y los ordenadores.</a:t>
            </a:r>
          </a:p>
          <a:p>
            <a:pPr algn="just"/>
            <a:r>
              <a:rPr lang="es-ES" sz="1800" dirty="0"/>
              <a:t>Basada en </a:t>
            </a:r>
            <a:r>
              <a:rPr lang="es-ES" sz="1800" b="1" dirty="0"/>
              <a:t>Psicología Cognitiva</a:t>
            </a:r>
            <a:r>
              <a:rPr lang="es-ES" sz="1800" dirty="0"/>
              <a:t>, que estudia la percepción, memoria, adquisición de habilidades, aprendizaje, búsqueda,...</a:t>
            </a:r>
          </a:p>
          <a:p>
            <a:pPr algn="just"/>
            <a:endParaRPr lang="es-ES" sz="1800" dirty="0"/>
          </a:p>
        </p:txBody>
      </p:sp>
      <p:pic>
        <p:nvPicPr>
          <p:cNvPr id="8" name="Google Shape;307;p12">
            <a:extLst>
              <a:ext uri="{FF2B5EF4-FFF2-40B4-BE49-F238E27FC236}">
                <a16:creationId xmlns:a16="http://schemas.microsoft.com/office/drawing/2014/main" id="{12190B51-970D-D461-F5E2-65A24805FA90}"/>
              </a:ext>
            </a:extLst>
          </p:cNvPr>
          <p:cNvPicPr preferRelativeResize="0"/>
          <p:nvPr/>
        </p:nvPicPr>
        <p:blipFill rotWithShape="1">
          <a:blip r:embed="rId2">
            <a:alphaModFix/>
          </a:blip>
          <a:srcRect/>
          <a:stretch/>
        </p:blipFill>
        <p:spPr>
          <a:xfrm>
            <a:off x="7160475" y="3084791"/>
            <a:ext cx="2034094" cy="2996898"/>
          </a:xfrm>
          <a:prstGeom prst="rect">
            <a:avLst/>
          </a:prstGeom>
          <a:noFill/>
          <a:ln>
            <a:noFill/>
          </a:ln>
        </p:spPr>
      </p:pic>
      <p:pic>
        <p:nvPicPr>
          <p:cNvPr id="9" name="Google Shape;308;p12">
            <a:extLst>
              <a:ext uri="{FF2B5EF4-FFF2-40B4-BE49-F238E27FC236}">
                <a16:creationId xmlns:a16="http://schemas.microsoft.com/office/drawing/2014/main" id="{4BFA2249-F2F8-DCB6-E298-64C641EB520A}"/>
              </a:ext>
            </a:extLst>
          </p:cNvPr>
          <p:cNvPicPr preferRelativeResize="0"/>
          <p:nvPr/>
        </p:nvPicPr>
        <p:blipFill rotWithShape="1">
          <a:blip r:embed="rId3">
            <a:alphaModFix/>
          </a:blip>
          <a:srcRect/>
          <a:stretch/>
        </p:blipFill>
        <p:spPr>
          <a:xfrm>
            <a:off x="9492733" y="2948155"/>
            <a:ext cx="2151434" cy="3270180"/>
          </a:xfrm>
          <a:prstGeom prst="rect">
            <a:avLst/>
          </a:prstGeom>
          <a:noFill/>
          <a:ln>
            <a:noFill/>
          </a:ln>
        </p:spPr>
      </p:pic>
      <p:pic>
        <p:nvPicPr>
          <p:cNvPr id="10" name="Google Shape;309;p12">
            <a:extLst>
              <a:ext uri="{FF2B5EF4-FFF2-40B4-BE49-F238E27FC236}">
                <a16:creationId xmlns:a16="http://schemas.microsoft.com/office/drawing/2014/main" id="{08C91684-4787-E2F2-C08F-6C88CEF489F6}"/>
              </a:ext>
            </a:extLst>
          </p:cNvPr>
          <p:cNvPicPr preferRelativeResize="0"/>
          <p:nvPr/>
        </p:nvPicPr>
        <p:blipFill rotWithShape="1">
          <a:blip r:embed="rId4">
            <a:alphaModFix/>
          </a:blip>
          <a:srcRect/>
          <a:stretch/>
        </p:blipFill>
        <p:spPr>
          <a:xfrm>
            <a:off x="749701" y="3833968"/>
            <a:ext cx="1816843" cy="2749489"/>
          </a:xfrm>
          <a:prstGeom prst="rect">
            <a:avLst/>
          </a:prstGeom>
          <a:noFill/>
          <a:ln>
            <a:noFill/>
          </a:ln>
        </p:spPr>
      </p:pic>
      <p:pic>
        <p:nvPicPr>
          <p:cNvPr id="11" name="Google Shape;310;p12">
            <a:extLst>
              <a:ext uri="{FF2B5EF4-FFF2-40B4-BE49-F238E27FC236}">
                <a16:creationId xmlns:a16="http://schemas.microsoft.com/office/drawing/2014/main" id="{4ABEE292-636D-C564-C40E-1CFF62BCB61A}"/>
              </a:ext>
            </a:extLst>
          </p:cNvPr>
          <p:cNvPicPr preferRelativeResize="0"/>
          <p:nvPr/>
        </p:nvPicPr>
        <p:blipFill rotWithShape="1">
          <a:blip r:embed="rId5">
            <a:alphaModFix/>
          </a:blip>
          <a:srcRect/>
          <a:stretch/>
        </p:blipFill>
        <p:spPr>
          <a:xfrm>
            <a:off x="2566548" y="3462432"/>
            <a:ext cx="2369979" cy="2979900"/>
          </a:xfrm>
          <a:prstGeom prst="rect">
            <a:avLst/>
          </a:prstGeom>
          <a:noFill/>
          <a:ln>
            <a:noFill/>
          </a:ln>
        </p:spPr>
      </p:pic>
      <p:pic>
        <p:nvPicPr>
          <p:cNvPr id="12" name="Google Shape;311;p12">
            <a:extLst>
              <a:ext uri="{FF2B5EF4-FFF2-40B4-BE49-F238E27FC236}">
                <a16:creationId xmlns:a16="http://schemas.microsoft.com/office/drawing/2014/main" id="{B07D50C7-548B-B3AC-EF5C-A32AA9503116}"/>
              </a:ext>
            </a:extLst>
          </p:cNvPr>
          <p:cNvPicPr preferRelativeResize="0">
            <a:picLocks/>
          </p:cNvPicPr>
          <p:nvPr/>
        </p:nvPicPr>
        <p:blipFill rotWithShape="1">
          <a:blip r:embed="rId6">
            <a:alphaModFix/>
          </a:blip>
          <a:srcRect/>
          <a:stretch/>
        </p:blipFill>
        <p:spPr>
          <a:xfrm>
            <a:off x="4936523" y="3285058"/>
            <a:ext cx="2113200" cy="3057000"/>
          </a:xfrm>
          <a:prstGeom prst="rect">
            <a:avLst/>
          </a:prstGeom>
          <a:noFill/>
          <a:ln>
            <a:noFill/>
          </a:ln>
        </p:spPr>
      </p:pic>
    </p:spTree>
    <p:extLst>
      <p:ext uri="{BB962C8B-B14F-4D97-AF65-F5344CB8AC3E}">
        <p14:creationId xmlns:p14="http://schemas.microsoft.com/office/powerpoint/2010/main" val="3020273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199" y="41806"/>
            <a:ext cx="10515600" cy="1325563"/>
          </a:xfrm>
        </p:spPr>
        <p:txBody>
          <a:bodyPr/>
          <a:lstStyle/>
          <a:p>
            <a:pPr marL="0" indent="0">
              <a:buNone/>
            </a:pPr>
            <a:r>
              <a:rPr lang="es-ES" dirty="0"/>
              <a:t>4.7.- Guías de estilo</a:t>
            </a:r>
          </a:p>
        </p:txBody>
      </p:sp>
      <p:sp>
        <p:nvSpPr>
          <p:cNvPr id="3" name="Google Shape;460;g2d32cda4ca2_0_414">
            <a:extLst>
              <a:ext uri="{FF2B5EF4-FFF2-40B4-BE49-F238E27FC236}">
                <a16:creationId xmlns:a16="http://schemas.microsoft.com/office/drawing/2014/main" id="{77F2F91E-01C9-378E-3E2F-2ED765CC54CF}"/>
              </a:ext>
            </a:extLst>
          </p:cNvPr>
          <p:cNvSpPr txBox="1"/>
          <p:nvPr/>
        </p:nvSpPr>
        <p:spPr>
          <a:xfrm>
            <a:off x="543599" y="1064886"/>
            <a:ext cx="11104800" cy="3887400"/>
          </a:xfrm>
          <a:prstGeom prst="rect">
            <a:avLst/>
          </a:prstGeom>
          <a:noFill/>
          <a:ln>
            <a:noFill/>
          </a:ln>
        </p:spPr>
        <p:txBody>
          <a:bodyPr spcFirstLastPara="1" wrap="square" lIns="121900" tIns="121900" rIns="121900" bIns="121900" anchor="t" anchorCtr="0">
            <a:noAutofit/>
          </a:bodyPr>
          <a:lstStyle/>
          <a:p>
            <a:pPr marL="609600" marR="0" lvl="0" indent="-444500" algn="just" rtl="0">
              <a:lnSpc>
                <a:spcPct val="115000"/>
              </a:lnSpc>
              <a:spcBef>
                <a:spcPts val="0"/>
              </a:spcBef>
              <a:spcAft>
                <a:spcPts val="0"/>
              </a:spcAft>
              <a:buClr>
                <a:schemeClr val="dk1"/>
              </a:buClr>
              <a:buSzPts val="2200"/>
              <a:buFont typeface="Calibri"/>
              <a:buChar char="●"/>
            </a:pPr>
            <a:r>
              <a:rPr lang="es-ES" sz="2200" i="0" u="none" strike="noStrike" cap="none" dirty="0">
                <a:solidFill>
                  <a:schemeClr val="dk1"/>
                </a:solidFill>
                <a:latin typeface="Calibri"/>
                <a:ea typeface="Calibri"/>
                <a:cs typeface="Calibri"/>
                <a:sym typeface="Calibri"/>
              </a:rPr>
              <a:t>Es un documento o varios que define las pautas y normas de calidad que debe seguir una interfaz web para un determinado sitio web.</a:t>
            </a:r>
            <a:endParaRPr sz="2200" i="0" u="none" strike="noStrike" cap="none" dirty="0">
              <a:solidFill>
                <a:schemeClr val="dk1"/>
              </a:solidFill>
              <a:latin typeface="Calibri"/>
              <a:ea typeface="Calibri"/>
              <a:cs typeface="Calibri"/>
              <a:sym typeface="Calibri"/>
            </a:endParaRPr>
          </a:p>
          <a:p>
            <a:pPr marL="609600" marR="0" lvl="0" indent="-444500" algn="just" rtl="0">
              <a:lnSpc>
                <a:spcPct val="115000"/>
              </a:lnSpc>
              <a:spcBef>
                <a:spcPts val="0"/>
              </a:spcBef>
              <a:spcAft>
                <a:spcPts val="0"/>
              </a:spcAft>
              <a:buClr>
                <a:schemeClr val="dk1"/>
              </a:buClr>
              <a:buSzPts val="2200"/>
              <a:buFont typeface="Roboto"/>
              <a:buChar char="●"/>
            </a:pPr>
            <a:r>
              <a:rPr lang="es-ES" sz="2200" i="0" u="none" strike="noStrike" cap="none" dirty="0">
                <a:solidFill>
                  <a:schemeClr val="dk1"/>
                </a:solidFill>
                <a:latin typeface="Calibri"/>
                <a:ea typeface="Calibri"/>
                <a:cs typeface="Calibri"/>
                <a:sym typeface="Calibri"/>
              </a:rPr>
              <a:t>Su objetivo es garantizar la </a:t>
            </a:r>
            <a:r>
              <a:rPr lang="es-ES" sz="2200" b="1" i="0" u="none" strike="noStrike" cap="none" dirty="0">
                <a:solidFill>
                  <a:schemeClr val="dk1"/>
                </a:solidFill>
                <a:latin typeface="Calibri"/>
                <a:ea typeface="Calibri"/>
                <a:cs typeface="Calibri"/>
                <a:sym typeface="Calibri"/>
              </a:rPr>
              <a:t>coherencia</a:t>
            </a:r>
            <a:r>
              <a:rPr lang="es-ES" sz="2200" i="0" u="none" strike="noStrike" cap="none" dirty="0">
                <a:solidFill>
                  <a:schemeClr val="dk1"/>
                </a:solidFill>
                <a:latin typeface="Calibri"/>
                <a:ea typeface="Calibri"/>
                <a:cs typeface="Calibri"/>
                <a:sym typeface="Calibri"/>
              </a:rPr>
              <a:t> del sitio, integrando toda la interfaz con un aspecto y uso homogéneos.</a:t>
            </a:r>
            <a:endParaRPr sz="2200" i="0" u="none" strike="noStrike" cap="none" dirty="0">
              <a:solidFill>
                <a:schemeClr val="dk1"/>
              </a:solidFill>
              <a:latin typeface="Calibri"/>
              <a:ea typeface="Calibri"/>
              <a:cs typeface="Calibri"/>
              <a:sym typeface="Calibri"/>
            </a:endParaRPr>
          </a:p>
          <a:p>
            <a:pPr marL="609600" marR="0" lvl="0" indent="-444500" algn="just" rtl="0">
              <a:lnSpc>
                <a:spcPct val="115000"/>
              </a:lnSpc>
              <a:spcBef>
                <a:spcPts val="0"/>
              </a:spcBef>
              <a:spcAft>
                <a:spcPts val="0"/>
              </a:spcAft>
              <a:buClr>
                <a:schemeClr val="dk1"/>
              </a:buClr>
              <a:buSzPts val="2200"/>
              <a:buFont typeface="Calibri"/>
              <a:buChar char="●"/>
            </a:pPr>
            <a:r>
              <a:rPr lang="es-ES" sz="2200" i="0" u="none" strike="noStrike" cap="none" dirty="0">
                <a:solidFill>
                  <a:schemeClr val="dk1"/>
                </a:solidFill>
                <a:latin typeface="Calibri"/>
                <a:ea typeface="Calibri"/>
                <a:cs typeface="Calibri"/>
                <a:sym typeface="Calibri"/>
              </a:rPr>
              <a:t>Abarca aspectos de calidad de uso, accesibilidad, usabilidad, diseño gráfico, marketing, colores, fotografías, logos, imágenes, tipografía, ...</a:t>
            </a:r>
            <a:endParaRPr sz="2200" i="0" u="none" strike="noStrike" cap="none" dirty="0">
              <a:solidFill>
                <a:schemeClr val="dk1"/>
              </a:solidFill>
              <a:latin typeface="Calibri"/>
              <a:ea typeface="Calibri"/>
              <a:cs typeface="Calibri"/>
              <a:sym typeface="Calibri"/>
            </a:endParaRPr>
          </a:p>
          <a:p>
            <a:pPr marL="609600" marR="0" lvl="0" indent="-444500" algn="just" rtl="0">
              <a:lnSpc>
                <a:spcPct val="115000"/>
              </a:lnSpc>
              <a:spcBef>
                <a:spcPts val="0"/>
              </a:spcBef>
              <a:spcAft>
                <a:spcPts val="0"/>
              </a:spcAft>
              <a:buClr>
                <a:schemeClr val="dk1"/>
              </a:buClr>
              <a:buSzPts val="2200"/>
              <a:buFont typeface="Calibri"/>
              <a:buChar char="●"/>
            </a:pPr>
            <a:r>
              <a:rPr lang="es-ES" sz="2200" i="0" u="none" strike="noStrike" cap="none" dirty="0">
                <a:solidFill>
                  <a:schemeClr val="dk1"/>
                </a:solidFill>
                <a:latin typeface="Calibri"/>
                <a:ea typeface="Calibri"/>
                <a:cs typeface="Calibri"/>
                <a:sym typeface="Calibri"/>
              </a:rPr>
              <a:t>Ejemplos</a:t>
            </a:r>
            <a:r>
              <a:rPr lang="es-ES" sz="2200" dirty="0">
                <a:solidFill>
                  <a:schemeClr val="dk1"/>
                </a:solidFill>
                <a:latin typeface="Calibri"/>
                <a:ea typeface="Calibri"/>
                <a:cs typeface="Calibri"/>
                <a:sym typeface="Calibri"/>
              </a:rPr>
              <a:t> de guías de estilo:</a:t>
            </a:r>
            <a:endParaRPr sz="2200" i="0" u="none" strike="noStrike" cap="none" dirty="0">
              <a:solidFill>
                <a:schemeClr val="dk1"/>
              </a:solidFill>
              <a:latin typeface="Calibri"/>
              <a:ea typeface="Calibri"/>
              <a:cs typeface="Calibri"/>
              <a:sym typeface="Calibri"/>
            </a:endParaRPr>
          </a:p>
          <a:p>
            <a:pPr marL="457200" marR="0" lvl="0" indent="457200" algn="just" rtl="0">
              <a:lnSpc>
                <a:spcPct val="115000"/>
              </a:lnSpc>
              <a:spcBef>
                <a:spcPts val="0"/>
              </a:spcBef>
              <a:spcAft>
                <a:spcPts val="0"/>
              </a:spcAft>
              <a:buNone/>
            </a:pPr>
            <a:r>
              <a:rPr lang="es-ES" sz="1900" u="sng" dirty="0">
                <a:solidFill>
                  <a:schemeClr val="hlink"/>
                </a:solidFill>
                <a:latin typeface="Calibri"/>
                <a:ea typeface="Calibri"/>
                <a:cs typeface="Calibri"/>
                <a:sym typeface="Calibri"/>
                <a:hlinkClick r:id="rId2"/>
              </a:rPr>
              <a:t>https://dribbble.com/shots/24839685-Mose-Brand-Guidelines-style-guide-book-branding-deck-logo</a:t>
            </a:r>
            <a:endParaRPr sz="1900" dirty="0">
              <a:solidFill>
                <a:schemeClr val="dk1"/>
              </a:solidFill>
              <a:latin typeface="Calibri"/>
              <a:ea typeface="Calibri"/>
              <a:cs typeface="Calibri"/>
              <a:sym typeface="Calibri"/>
            </a:endParaRPr>
          </a:p>
          <a:p>
            <a:pPr marL="457200" marR="0" lvl="0" indent="457200" algn="just" rtl="0">
              <a:lnSpc>
                <a:spcPct val="115000"/>
              </a:lnSpc>
              <a:spcBef>
                <a:spcPts val="0"/>
              </a:spcBef>
              <a:spcAft>
                <a:spcPts val="0"/>
              </a:spcAft>
              <a:buNone/>
            </a:pPr>
            <a:r>
              <a:rPr lang="es-ES" sz="1900" u="sng" dirty="0">
                <a:solidFill>
                  <a:schemeClr val="hlink"/>
                </a:solidFill>
                <a:latin typeface="Calibri"/>
                <a:ea typeface="Calibri"/>
                <a:cs typeface="Calibri"/>
                <a:sym typeface="Calibri"/>
                <a:hlinkClick r:id="rId3"/>
              </a:rPr>
              <a:t>https://es.wikipedia.org/wiki/Wikipedia:Manual_de_estilo</a:t>
            </a:r>
            <a:endParaRPr sz="1900" dirty="0">
              <a:solidFill>
                <a:schemeClr val="dk1"/>
              </a:solidFill>
              <a:latin typeface="Calibri"/>
              <a:ea typeface="Calibri"/>
              <a:cs typeface="Calibri"/>
              <a:sym typeface="Calibri"/>
            </a:endParaRPr>
          </a:p>
          <a:p>
            <a:pPr marL="457200" marR="0" lvl="0" indent="457200" algn="just" rtl="0">
              <a:lnSpc>
                <a:spcPct val="115000"/>
              </a:lnSpc>
              <a:spcBef>
                <a:spcPts val="0"/>
              </a:spcBef>
              <a:spcAft>
                <a:spcPts val="0"/>
              </a:spcAft>
              <a:buNone/>
            </a:pPr>
            <a:endParaRPr sz="1900" dirty="0">
              <a:solidFill>
                <a:schemeClr val="dk1"/>
              </a:solidFill>
              <a:latin typeface="Calibri"/>
              <a:ea typeface="Calibri"/>
              <a:cs typeface="Calibri"/>
              <a:sym typeface="Calibri"/>
            </a:endParaRPr>
          </a:p>
          <a:p>
            <a:pPr marL="1219200" marR="0" lvl="0" indent="0" algn="just" rtl="0">
              <a:lnSpc>
                <a:spcPct val="115000"/>
              </a:lnSpc>
              <a:spcBef>
                <a:spcPts val="0"/>
              </a:spcBef>
              <a:spcAft>
                <a:spcPts val="0"/>
              </a:spcAft>
              <a:buNone/>
            </a:pPr>
            <a:endParaRPr sz="1900" dirty="0">
              <a:solidFill>
                <a:schemeClr val="dk1"/>
              </a:solidFill>
              <a:latin typeface="Calibri"/>
              <a:ea typeface="Calibri"/>
              <a:cs typeface="Calibri"/>
              <a:sym typeface="Calibri"/>
            </a:endParaRPr>
          </a:p>
          <a:p>
            <a:pPr marL="609600" marR="0" lvl="0" indent="0" algn="l" rtl="0">
              <a:lnSpc>
                <a:spcPct val="115000"/>
              </a:lnSpc>
              <a:spcBef>
                <a:spcPts val="2100"/>
              </a:spcBef>
              <a:spcAft>
                <a:spcPts val="0"/>
              </a:spcAft>
              <a:buNone/>
            </a:pPr>
            <a:endParaRPr sz="1900" i="0" u="none" strike="noStrike" cap="none" dirty="0">
              <a:solidFill>
                <a:srgbClr val="000000"/>
              </a:solidFill>
              <a:latin typeface="Calibri"/>
              <a:ea typeface="Calibri"/>
              <a:cs typeface="Calibri"/>
              <a:sym typeface="Calibri"/>
            </a:endParaRPr>
          </a:p>
        </p:txBody>
      </p:sp>
      <p:pic>
        <p:nvPicPr>
          <p:cNvPr id="5122" name="Picture 2" descr="Apple's Human Interface Guidelines 2024 - Updated w/ visionOS">
            <a:extLst>
              <a:ext uri="{FF2B5EF4-FFF2-40B4-BE49-F238E27FC236}">
                <a16:creationId xmlns:a16="http://schemas.microsoft.com/office/drawing/2014/main" id="{729BE992-5057-C976-B95C-FC5444AA3C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071" y="4364966"/>
            <a:ext cx="4099328" cy="2305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40771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5: Diseño de la interfaz</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p:txBody>
          <a:bodyPr/>
          <a:lstStyle/>
          <a:p>
            <a:pPr marL="0" indent="0">
              <a:buNone/>
            </a:pPr>
            <a:r>
              <a:rPr lang="es-ES" dirty="0"/>
              <a:t>5.1.- Diseño de prototipos.</a:t>
            </a:r>
          </a:p>
          <a:p>
            <a:pPr marL="0" indent="0">
              <a:buNone/>
            </a:pPr>
            <a:r>
              <a:rPr lang="es-ES" dirty="0"/>
              <a:t>5.2.- Proceso de diseño de la interfaz.</a:t>
            </a:r>
          </a:p>
          <a:p>
            <a:pPr marL="0" indent="0">
              <a:buNone/>
            </a:pPr>
            <a:r>
              <a:rPr lang="es-ES" dirty="0"/>
              <a:t>5.3.- ¿Quién diseña la interfaz?</a:t>
            </a:r>
          </a:p>
          <a:p>
            <a:pPr marL="0" indent="0">
              <a:buNone/>
            </a:pPr>
            <a:r>
              <a:rPr lang="es-ES" dirty="0"/>
              <a:t>5.4.- Áreas involucradas.</a:t>
            </a:r>
          </a:p>
          <a:p>
            <a:pPr marL="0" indent="0">
              <a:buNone/>
            </a:pPr>
            <a:r>
              <a:rPr lang="es-ES" dirty="0"/>
              <a:t>5.5.- Herramientas.</a:t>
            </a:r>
          </a:p>
        </p:txBody>
      </p:sp>
      <p:pic>
        <p:nvPicPr>
          <p:cNvPr id="1026" name="Picture 2" descr="The Difference Between Wireframe Mockup and Prototype: Explanation and  Examples">
            <a:extLst>
              <a:ext uri="{FF2B5EF4-FFF2-40B4-BE49-F238E27FC236}">
                <a16:creationId xmlns:a16="http://schemas.microsoft.com/office/drawing/2014/main" id="{06F20FEB-C255-E288-AD13-EDF82D2CAF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2223" y="3189138"/>
            <a:ext cx="5551577" cy="312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217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r>
              <a:rPr lang="es-ES" dirty="0"/>
              <a:t>Bloque 5: Diseño de la interfaz</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41872" y="1825625"/>
            <a:ext cx="10611928" cy="4351338"/>
          </a:xfrm>
        </p:spPr>
        <p:txBody>
          <a:bodyPr>
            <a:normAutofit/>
          </a:bodyPr>
          <a:lstStyle/>
          <a:p>
            <a:pPr marL="0" indent="0" algn="just">
              <a:buNone/>
            </a:pPr>
            <a:r>
              <a:rPr lang="es-ES" sz="2000" dirty="0"/>
              <a:t>Como hemos visto a lo largo de la unidad, el diseño de la interfaz de usuario de una aplicación conlleva tener en cuenta múltiples aspectos, </a:t>
            </a:r>
            <a:r>
              <a:rPr lang="es-ES" sz="2000" b="1" dirty="0"/>
              <a:t>siempre con el usuario como referente</a:t>
            </a:r>
            <a:r>
              <a:rPr lang="es-ES" sz="2000" dirty="0"/>
              <a:t>. Además, se trata de un </a:t>
            </a:r>
            <a:r>
              <a:rPr lang="es-ES" sz="2000" b="1" dirty="0"/>
              <a:t>proceso iterativo </a:t>
            </a:r>
            <a:r>
              <a:rPr lang="es-ES" sz="2000" dirty="0"/>
              <a:t>en el que el </a:t>
            </a:r>
            <a:r>
              <a:rPr lang="es-ES" sz="2000" b="1" dirty="0"/>
              <a:t>diseño inicial </a:t>
            </a:r>
            <a:r>
              <a:rPr lang="es-ES" sz="2000" dirty="0"/>
              <a:t>(muy alejado de la solución final) </a:t>
            </a:r>
            <a:r>
              <a:rPr lang="es-ES" sz="2000" b="1" dirty="0"/>
              <a:t>evolucionará hasta la versión final </a:t>
            </a:r>
            <a:r>
              <a:rPr lang="es-ES" sz="2000" dirty="0"/>
              <a:t>(sobre la que se basará la construcción de la aplicación).</a:t>
            </a:r>
          </a:p>
          <a:p>
            <a:pPr marL="0" indent="0" algn="just">
              <a:buNone/>
            </a:pPr>
            <a:r>
              <a:rPr lang="es-ES" sz="2000" dirty="0"/>
              <a:t>Las propuestas de diseño que se van elaborando y que se evalúan con los usuarios se denominan </a:t>
            </a:r>
            <a:r>
              <a:rPr lang="es-ES" sz="2000" b="1" dirty="0"/>
              <a:t>prototipos</a:t>
            </a:r>
            <a:r>
              <a:rPr lang="es-ES" sz="2000" dirty="0"/>
              <a:t>. A medida que se va avanzado en el proceso de diseño, </a:t>
            </a:r>
            <a:r>
              <a:rPr lang="es-ES" sz="2000" b="1" dirty="0"/>
              <a:t>los prototipos van ganando en fidelidad</a:t>
            </a:r>
            <a:r>
              <a:rPr lang="es-ES" sz="2000" dirty="0"/>
              <a:t>, es decir, se van pareciendo cada vez más a la solución final. </a:t>
            </a:r>
          </a:p>
        </p:txBody>
      </p:sp>
    </p:spTree>
    <p:extLst>
      <p:ext uri="{BB962C8B-B14F-4D97-AF65-F5344CB8AC3E}">
        <p14:creationId xmlns:p14="http://schemas.microsoft.com/office/powerpoint/2010/main" val="13231364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5.1.- Diseño de prototipos</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41872" y="1825625"/>
            <a:ext cx="10611928" cy="4351338"/>
          </a:xfrm>
        </p:spPr>
        <p:txBody>
          <a:bodyPr>
            <a:normAutofit lnSpcReduction="10000"/>
          </a:bodyPr>
          <a:lstStyle/>
          <a:p>
            <a:pPr marL="0" indent="0" algn="just">
              <a:buNone/>
            </a:pPr>
            <a:r>
              <a:rPr lang="es-ES" sz="2000" dirty="0"/>
              <a:t>Según el grado de fidelidad, se puede distinguir entre los tipos de prototipos siguientes:</a:t>
            </a:r>
          </a:p>
          <a:p>
            <a:pPr algn="just"/>
            <a:r>
              <a:rPr lang="es-ES" sz="2000" b="1" dirty="0"/>
              <a:t>Prototipo de muy baja fidelidad </a:t>
            </a:r>
            <a:r>
              <a:rPr lang="es-ES" sz="2000" dirty="0"/>
              <a:t>(en inglés, </a:t>
            </a:r>
            <a:r>
              <a:rPr lang="es-ES" sz="2000" b="1" dirty="0"/>
              <a:t>sketch</a:t>
            </a:r>
            <a:r>
              <a:rPr lang="es-ES" sz="2000" dirty="0"/>
              <a:t>): son los primeros bocetos que se hacen al iniciar el diseño y representan las ideas generales del proyecto. En muchas ocasiones se elaboran en papel.</a:t>
            </a:r>
          </a:p>
          <a:p>
            <a:pPr algn="just"/>
            <a:r>
              <a:rPr lang="es-ES" sz="2000" b="1" dirty="0"/>
              <a:t>Prototipo de baja fidelidad </a:t>
            </a:r>
            <a:r>
              <a:rPr lang="es-ES" sz="2000" dirty="0"/>
              <a:t>(en inglés, </a:t>
            </a:r>
            <a:r>
              <a:rPr lang="es-ES" sz="2000" b="1" dirty="0" err="1"/>
              <a:t>wireframe</a:t>
            </a:r>
            <a:r>
              <a:rPr lang="es-ES" sz="2000" dirty="0"/>
              <a:t>): este tipo de prototipos se centra en la estructura y la organización de los contenidos del diseño. No incorpora aspectos visuales como colores, fuentes o imágenes, diríamos que obvia la parte estética y se centra en la funcionalidad.</a:t>
            </a:r>
          </a:p>
          <a:p>
            <a:pPr algn="just"/>
            <a:r>
              <a:rPr lang="es-ES" sz="2000" b="1" dirty="0"/>
              <a:t>Prototipo de media fidelidad </a:t>
            </a:r>
            <a:r>
              <a:rPr lang="es-ES" sz="2000" dirty="0"/>
              <a:t>(en inglés, </a:t>
            </a:r>
            <a:r>
              <a:rPr lang="es-ES" sz="2000" b="1" dirty="0"/>
              <a:t>mockup</a:t>
            </a:r>
            <a:r>
              <a:rPr lang="es-ES" sz="2000" dirty="0"/>
              <a:t>): en este prototipo se incorporan aspectos visuales al prototipo de baja fidelidad obtenido, consiguiendo un prototipo muy cercano visualmente al producto final, pero sin funcionalidad.</a:t>
            </a:r>
          </a:p>
          <a:p>
            <a:pPr algn="just"/>
            <a:r>
              <a:rPr lang="es-ES" sz="2000" b="1" dirty="0"/>
              <a:t>Prototipo de alta fidelidad </a:t>
            </a:r>
            <a:r>
              <a:rPr lang="es-ES" sz="2000" dirty="0"/>
              <a:t>(en inglés, </a:t>
            </a:r>
            <a:r>
              <a:rPr lang="es-ES" sz="2000" b="1" dirty="0" err="1"/>
              <a:t>prototype</a:t>
            </a:r>
            <a:r>
              <a:rPr lang="es-ES" sz="2000" dirty="0"/>
              <a:t>): se realiza en las ultimas etapas del diseño y en este ya se incorporan algunas funcionalidades, como, por ejemplo, la navegación entre las partes de la aplicación.</a:t>
            </a:r>
          </a:p>
        </p:txBody>
      </p:sp>
    </p:spTree>
    <p:extLst>
      <p:ext uri="{BB962C8B-B14F-4D97-AF65-F5344CB8AC3E}">
        <p14:creationId xmlns:p14="http://schemas.microsoft.com/office/powerpoint/2010/main" val="13636317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5.1.- Diseño de prototipos</a:t>
            </a:r>
          </a:p>
        </p:txBody>
      </p:sp>
      <p:pic>
        <p:nvPicPr>
          <p:cNvPr id="3" name="Google Shape;266;p9">
            <a:extLst>
              <a:ext uri="{FF2B5EF4-FFF2-40B4-BE49-F238E27FC236}">
                <a16:creationId xmlns:a16="http://schemas.microsoft.com/office/drawing/2014/main" id="{5D5FD78A-D9EE-CBF6-4820-0427F7B7CF2C}"/>
              </a:ext>
            </a:extLst>
          </p:cNvPr>
          <p:cNvPicPr preferRelativeResize="0">
            <a:picLocks noGrp="1"/>
          </p:cNvPicPr>
          <p:nvPr>
            <p:ph idx="1"/>
          </p:nvPr>
        </p:nvPicPr>
        <p:blipFill rotWithShape="1">
          <a:blip r:embed="rId2">
            <a:alphaModFix/>
          </a:blip>
          <a:srcRect/>
          <a:stretch/>
        </p:blipFill>
        <p:spPr>
          <a:xfrm>
            <a:off x="838200" y="1589147"/>
            <a:ext cx="9867181" cy="3862747"/>
          </a:xfrm>
          <a:prstGeom prst="rect">
            <a:avLst/>
          </a:prstGeom>
          <a:noFill/>
          <a:ln>
            <a:noFill/>
          </a:ln>
        </p:spPr>
      </p:pic>
      <p:sp>
        <p:nvSpPr>
          <p:cNvPr id="5" name="Google Shape;267;p9">
            <a:extLst>
              <a:ext uri="{FF2B5EF4-FFF2-40B4-BE49-F238E27FC236}">
                <a16:creationId xmlns:a16="http://schemas.microsoft.com/office/drawing/2014/main" id="{C517D37F-90FC-A329-31B3-53FE5748DF42}"/>
              </a:ext>
            </a:extLst>
          </p:cNvPr>
          <p:cNvSpPr txBox="1"/>
          <p:nvPr/>
        </p:nvSpPr>
        <p:spPr>
          <a:xfrm>
            <a:off x="838200" y="5988531"/>
            <a:ext cx="5105400"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dirty="0">
                <a:solidFill>
                  <a:schemeClr val="dk1"/>
                </a:solidFill>
                <a:latin typeface="Calibri"/>
                <a:ea typeface="Calibri"/>
                <a:cs typeface="Calibri"/>
                <a:sym typeface="Calibri"/>
                <a:hlinkClick r:id="rId3"/>
              </a:rPr>
              <a:t>https://youtu.be/1E3jGwGcgg0?si=v0JMwTDD-nt4i8Ay&amp;t=858</a:t>
            </a:r>
            <a:endParaRPr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29395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5.1.- Diseño de prototipos</a:t>
            </a:r>
          </a:p>
        </p:txBody>
      </p:sp>
      <p:sp>
        <p:nvSpPr>
          <p:cNvPr id="7" name="Google Shape;289;p22">
            <a:extLst>
              <a:ext uri="{FF2B5EF4-FFF2-40B4-BE49-F238E27FC236}">
                <a16:creationId xmlns:a16="http://schemas.microsoft.com/office/drawing/2014/main" id="{BBE54C62-A84F-8B4E-0CD9-36E354495785}"/>
              </a:ext>
            </a:extLst>
          </p:cNvPr>
          <p:cNvSpPr txBox="1">
            <a:spLocks/>
          </p:cNvSpPr>
          <p:nvPr/>
        </p:nvSpPr>
        <p:spPr>
          <a:xfrm>
            <a:off x="717430" y="1690688"/>
            <a:ext cx="10515600" cy="4351338"/>
          </a:xfrm>
          <a:prstGeom prst="rect">
            <a:avLst/>
          </a:prstGeom>
          <a:noFill/>
          <a:ln>
            <a:noFill/>
          </a:ln>
        </p:spPr>
        <p:txBody>
          <a:bodyPr spcFirstLastPara="1" vert="horz" wrap="square" lIns="91425" tIns="45700" rIns="91425" bIns="45700" rtlCol="0" anchor="t" anchorCtr="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0"/>
              </a:spcBef>
              <a:buClr>
                <a:schemeClr val="dk1"/>
              </a:buClr>
              <a:buSzPts val="2800"/>
            </a:pPr>
            <a:r>
              <a:rPr lang="es-ES"/>
              <a:t>Elaboración de </a:t>
            </a:r>
            <a:r>
              <a:rPr lang="es-ES" b="1"/>
              <a:t>Wireframe       /     Mockup        /          Prototipo</a:t>
            </a:r>
            <a:endParaRPr lang="es-ES"/>
          </a:p>
          <a:p>
            <a:pPr indent="-50800">
              <a:buClr>
                <a:schemeClr val="dk1"/>
              </a:buClr>
              <a:buSzPts val="2800"/>
              <a:buFont typeface="Arial" panose="020B0604020202020204" pitchFamily="34" charset="0"/>
              <a:buNone/>
            </a:pPr>
            <a:endParaRPr lang="es-ES" dirty="0"/>
          </a:p>
        </p:txBody>
      </p:sp>
      <p:sp>
        <p:nvSpPr>
          <p:cNvPr id="8" name="Google Shape;291;p22">
            <a:extLst>
              <a:ext uri="{FF2B5EF4-FFF2-40B4-BE49-F238E27FC236}">
                <a16:creationId xmlns:a16="http://schemas.microsoft.com/office/drawing/2014/main" id="{FDF2818F-9902-FFE5-8D4D-A20D7DEC7CC9}"/>
              </a:ext>
            </a:extLst>
          </p:cNvPr>
          <p:cNvSpPr/>
          <p:nvPr/>
        </p:nvSpPr>
        <p:spPr>
          <a:xfrm>
            <a:off x="1281009" y="2738869"/>
            <a:ext cx="3286407" cy="2940479"/>
          </a:xfrm>
          <a:prstGeom prst="wedgeRoundRectCallout">
            <a:avLst>
              <a:gd name="adj1" fmla="val 35218"/>
              <a:gd name="adj2" fmla="val -72316"/>
              <a:gd name="adj3" fmla="val 16667"/>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600" dirty="0">
                <a:solidFill>
                  <a:schemeClr val="dk1"/>
                </a:solidFill>
                <a:latin typeface="Calibri"/>
                <a:ea typeface="Calibri"/>
                <a:cs typeface="Calibri"/>
                <a:sym typeface="Calibri"/>
              </a:rPr>
              <a:t>Mejora la velocidad de desarrollo</a:t>
            </a:r>
            <a:endParaRPr dirty="0"/>
          </a:p>
          <a:p>
            <a:pPr marL="457200" marR="0" lvl="1" indent="0" algn="l" rtl="0">
              <a:spcBef>
                <a:spcPts val="0"/>
              </a:spcBef>
              <a:spcAft>
                <a:spcPts val="0"/>
              </a:spcAft>
              <a:buNone/>
            </a:pPr>
            <a:r>
              <a:rPr lang="es-ES" sz="1600" b="0" i="1" u="none" strike="noStrike" cap="none" dirty="0">
                <a:solidFill>
                  <a:schemeClr val="dk1"/>
                </a:solidFill>
                <a:latin typeface="Calibri"/>
                <a:ea typeface="Calibri"/>
                <a:cs typeface="Calibri"/>
                <a:sym typeface="Calibri"/>
              </a:rPr>
              <a:t>Es más fácil de modificar</a:t>
            </a:r>
            <a:br>
              <a:rPr lang="es-ES" sz="1600" b="0" i="1" u="none" strike="noStrike" cap="none" dirty="0">
                <a:solidFill>
                  <a:schemeClr val="dk1"/>
                </a:solidFill>
                <a:latin typeface="Calibri"/>
                <a:ea typeface="Calibri"/>
                <a:cs typeface="Calibri"/>
                <a:sym typeface="Calibri"/>
              </a:rPr>
            </a:br>
            <a:endParaRPr sz="1600" b="0" i="1"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Involucra al cliente</a:t>
            </a:r>
            <a:endParaRPr dirty="0"/>
          </a:p>
          <a:p>
            <a:pPr marL="0" marR="0" lvl="0" indent="0" algn="ctr"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Transmite la estructura</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Permite descubrir requisitos</a:t>
            </a:r>
            <a:endParaRPr dirty="0"/>
          </a:p>
          <a:p>
            <a:pPr marL="0" marR="0" lvl="0" indent="0" algn="l" rtl="0">
              <a:spcBef>
                <a:spcPts val="0"/>
              </a:spcBef>
              <a:spcAft>
                <a:spcPts val="0"/>
              </a:spcAft>
              <a:buNone/>
            </a:pPr>
            <a:endParaRPr sz="1200" dirty="0">
              <a:solidFill>
                <a:schemeClr val="lt1"/>
              </a:solidFill>
              <a:latin typeface="Calibri"/>
              <a:ea typeface="Calibri"/>
              <a:cs typeface="Calibri"/>
              <a:sym typeface="Calibri"/>
            </a:endParaRPr>
          </a:p>
          <a:p>
            <a:pPr marL="0" marR="0" lvl="0" indent="0" algn="ctr" rtl="0">
              <a:spcBef>
                <a:spcPts val="0"/>
              </a:spcBef>
              <a:spcAft>
                <a:spcPts val="0"/>
              </a:spcAft>
              <a:buNone/>
            </a:pPr>
            <a:endParaRPr sz="1200" dirty="0">
              <a:solidFill>
                <a:schemeClr val="lt1"/>
              </a:solidFill>
              <a:latin typeface="Calibri"/>
              <a:ea typeface="Calibri"/>
              <a:cs typeface="Calibri"/>
              <a:sym typeface="Calibri"/>
            </a:endParaRPr>
          </a:p>
        </p:txBody>
      </p:sp>
      <p:sp>
        <p:nvSpPr>
          <p:cNvPr id="9" name="Google Shape;293;p22">
            <a:extLst>
              <a:ext uri="{FF2B5EF4-FFF2-40B4-BE49-F238E27FC236}">
                <a16:creationId xmlns:a16="http://schemas.microsoft.com/office/drawing/2014/main" id="{377DFCC0-E7EF-8AC0-BF68-7CD0BE5BEE54}"/>
              </a:ext>
            </a:extLst>
          </p:cNvPr>
          <p:cNvSpPr/>
          <p:nvPr/>
        </p:nvSpPr>
        <p:spPr>
          <a:xfrm>
            <a:off x="4743190" y="2784138"/>
            <a:ext cx="3286407" cy="2895210"/>
          </a:xfrm>
          <a:prstGeom prst="wedgeRoundRectCallout">
            <a:avLst>
              <a:gd name="adj1" fmla="val 19230"/>
              <a:gd name="adj2" fmla="val -74800"/>
              <a:gd name="adj3" fmla="val 16667"/>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600" dirty="0">
                <a:solidFill>
                  <a:schemeClr val="dk1"/>
                </a:solidFill>
                <a:latin typeface="Calibri"/>
                <a:ea typeface="Calibri"/>
                <a:cs typeface="Calibri"/>
                <a:sym typeface="Calibri"/>
              </a:rPr>
              <a:t>Permite probar distintos enfoques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Alinea a los </a:t>
            </a:r>
            <a:r>
              <a:rPr lang="es-ES" sz="1600" i="1" dirty="0">
                <a:solidFill>
                  <a:schemeClr val="dk1"/>
                </a:solidFill>
                <a:latin typeface="Calibri"/>
                <a:ea typeface="Calibri"/>
                <a:cs typeface="Calibri"/>
                <a:sym typeface="Calibri"/>
              </a:rPr>
              <a:t>stakeholders</a:t>
            </a:r>
            <a:endParaRPr sz="1600" i="1"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Acerca al diseño final</a:t>
            </a:r>
            <a:endParaRPr dirty="0"/>
          </a:p>
          <a:p>
            <a:pPr marL="0" marR="0" lvl="0" indent="0" algn="ctr" rtl="0">
              <a:spcBef>
                <a:spcPts val="0"/>
              </a:spcBef>
              <a:spcAft>
                <a:spcPts val="0"/>
              </a:spcAft>
              <a:buNone/>
            </a:pPr>
            <a:endParaRPr sz="1600" dirty="0">
              <a:solidFill>
                <a:schemeClr val="dk1"/>
              </a:solidFill>
              <a:latin typeface="Calibri"/>
              <a:ea typeface="Calibri"/>
              <a:cs typeface="Calibri"/>
              <a:sym typeface="Calibri"/>
            </a:endParaRPr>
          </a:p>
        </p:txBody>
      </p:sp>
      <p:sp>
        <p:nvSpPr>
          <p:cNvPr id="10" name="Google Shape;294;p22">
            <a:extLst>
              <a:ext uri="{FF2B5EF4-FFF2-40B4-BE49-F238E27FC236}">
                <a16:creationId xmlns:a16="http://schemas.microsoft.com/office/drawing/2014/main" id="{D44958D2-9C0C-2578-334B-A32C3A705046}"/>
              </a:ext>
            </a:extLst>
          </p:cNvPr>
          <p:cNvSpPr/>
          <p:nvPr/>
        </p:nvSpPr>
        <p:spPr>
          <a:xfrm>
            <a:off x="8322513" y="2829407"/>
            <a:ext cx="3086291" cy="2849941"/>
          </a:xfrm>
          <a:prstGeom prst="wedgeRoundRectCallout">
            <a:avLst>
              <a:gd name="adj1" fmla="val 6938"/>
              <a:gd name="adj2" fmla="val -75601"/>
              <a:gd name="adj3" fmla="val 16667"/>
            </a:avLst>
          </a:prstGeom>
          <a:solidFill>
            <a:schemeClr val="accent4"/>
          </a:solidFill>
          <a:ln w="12700" cap="flat" cmpd="sng">
            <a:solidFill>
              <a:srgbClr val="6B51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1600" dirty="0">
                <a:solidFill>
                  <a:schemeClr val="dk1"/>
                </a:solidFill>
                <a:latin typeface="Calibri"/>
                <a:ea typeface="Calibri"/>
                <a:cs typeface="Calibri"/>
                <a:sym typeface="Calibri"/>
              </a:rPr>
              <a:t>Alinea a los </a:t>
            </a:r>
            <a:r>
              <a:rPr lang="es-ES" sz="1600" i="1" dirty="0">
                <a:solidFill>
                  <a:schemeClr val="dk1"/>
                </a:solidFill>
                <a:latin typeface="Calibri"/>
                <a:ea typeface="Calibri"/>
                <a:cs typeface="Calibri"/>
                <a:sym typeface="Calibri"/>
              </a:rPr>
              <a:t>stakeholders</a:t>
            </a:r>
            <a:endParaRPr sz="1600" i="1"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i="1"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Permite validar ideas</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Permite validar navegación y funcionalidad</a:t>
            </a:r>
            <a:endParaRPr dirty="0"/>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600" dirty="0">
                <a:solidFill>
                  <a:schemeClr val="dk1"/>
                </a:solidFill>
                <a:latin typeface="Calibri"/>
                <a:ea typeface="Calibri"/>
                <a:cs typeface="Calibri"/>
                <a:sym typeface="Calibri"/>
              </a:rPr>
              <a:t>Permite informar visualmente a los clientes</a:t>
            </a:r>
            <a:endParaRPr dirty="0"/>
          </a:p>
          <a:p>
            <a:pPr marL="0" marR="0" lvl="0" indent="0" algn="ctr" rtl="0">
              <a:spcBef>
                <a:spcPts val="0"/>
              </a:spcBef>
              <a:spcAft>
                <a:spcPts val="0"/>
              </a:spcAft>
              <a:buNone/>
            </a:pPr>
            <a:endParaRPr sz="1600" dirty="0">
              <a:solidFill>
                <a:schemeClr val="dk1"/>
              </a:solidFill>
              <a:latin typeface="Calibri"/>
              <a:ea typeface="Calibri"/>
              <a:cs typeface="Calibri"/>
              <a:sym typeface="Calibri"/>
            </a:endParaRPr>
          </a:p>
        </p:txBody>
      </p:sp>
      <p:sp>
        <p:nvSpPr>
          <p:cNvPr id="11" name="Google Shape;292;p22">
            <a:extLst>
              <a:ext uri="{FF2B5EF4-FFF2-40B4-BE49-F238E27FC236}">
                <a16:creationId xmlns:a16="http://schemas.microsoft.com/office/drawing/2014/main" id="{AF7FAA3F-F570-0359-FE11-0A20015199FC}"/>
              </a:ext>
            </a:extLst>
          </p:cNvPr>
          <p:cNvSpPr txBox="1"/>
          <p:nvPr/>
        </p:nvSpPr>
        <p:spPr>
          <a:xfrm>
            <a:off x="207042" y="5862988"/>
            <a:ext cx="5280600" cy="1015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800" dirty="0">
                <a:solidFill>
                  <a:schemeClr val="dk1"/>
                </a:solidFill>
                <a:latin typeface="Calibri"/>
                <a:ea typeface="Calibri"/>
                <a:cs typeface="Calibri"/>
                <a:sym typeface="Calibri"/>
              </a:rPr>
              <a:t>** Hay cierta ambigüedad en los términos. Ejemplos: </a:t>
            </a:r>
            <a:br>
              <a:rPr lang="es-ES" sz="1800" dirty="0">
                <a:solidFill>
                  <a:schemeClr val="dk1"/>
                </a:solidFill>
                <a:latin typeface="Calibri"/>
                <a:ea typeface="Calibri"/>
                <a:cs typeface="Calibri"/>
                <a:sym typeface="Calibri"/>
              </a:rPr>
            </a:br>
            <a:r>
              <a:rPr lang="es-ES" sz="1400" u="sng" dirty="0">
                <a:solidFill>
                  <a:schemeClr val="hlink"/>
                </a:solidFill>
                <a:latin typeface="Calibri"/>
                <a:ea typeface="Calibri"/>
                <a:cs typeface="Calibri"/>
                <a:sym typeface="Calibri"/>
                <a:hlinkClick r:id="rId2"/>
              </a:rPr>
              <a:t>https://www.sketch.com/blog/wireframe-vs-mockup-vs-prototype/</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1400" u="sng" dirty="0">
                <a:solidFill>
                  <a:schemeClr val="hlink"/>
                </a:solidFill>
                <a:latin typeface="Calibri"/>
                <a:ea typeface="Calibri"/>
                <a:cs typeface="Calibri"/>
                <a:sym typeface="Calibri"/>
                <a:hlinkClick r:id="rId3"/>
              </a:rPr>
              <a:t>https://torresburriel.com/weblog/wireframes-y-prototipos/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
        <p:nvSpPr>
          <p:cNvPr id="12" name="Google Shape;295;p22">
            <a:extLst>
              <a:ext uri="{FF2B5EF4-FFF2-40B4-BE49-F238E27FC236}">
                <a16:creationId xmlns:a16="http://schemas.microsoft.com/office/drawing/2014/main" id="{1B9E4618-C471-CC0D-223E-5A26BC4CC805}"/>
              </a:ext>
            </a:extLst>
          </p:cNvPr>
          <p:cNvSpPr txBox="1"/>
          <p:nvPr/>
        </p:nvSpPr>
        <p:spPr>
          <a:xfrm>
            <a:off x="6633966" y="5862988"/>
            <a:ext cx="44109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600" dirty="0">
                <a:solidFill>
                  <a:schemeClr val="dk1"/>
                </a:solidFill>
                <a:latin typeface="Calibri"/>
                <a:ea typeface="Calibri"/>
                <a:cs typeface="Calibri"/>
                <a:sym typeface="Calibri"/>
              </a:rPr>
              <a:t>Ejemplo de prototipo  en formato vídeo: </a:t>
            </a:r>
            <a:r>
              <a:rPr lang="es-ES" sz="1500" dirty="0">
                <a:solidFill>
                  <a:schemeClr val="hlink"/>
                </a:solidFill>
                <a:uFill>
                  <a:noFill/>
                </a:uFill>
                <a:latin typeface="Roboto"/>
                <a:ea typeface="Roboto"/>
                <a:cs typeface="Roboto"/>
                <a:sym typeface="Roboto"/>
                <a:hlinkClick r:id="rId4"/>
              </a:rPr>
              <a:t>https://youtu.be/bPUDWYT9SDY</a:t>
            </a:r>
            <a:endParaRPr sz="1500" dirty="0">
              <a:solidFill>
                <a:schemeClr val="hlink"/>
              </a:solidFill>
              <a:uFill>
                <a:noFill/>
              </a:uFill>
              <a:latin typeface="Roboto"/>
              <a:ea typeface="Roboto"/>
              <a:cs typeface="Roboto"/>
              <a:sym typeface="Roboto"/>
              <a:hlinkClick r:id="rId4"/>
            </a:endParaRPr>
          </a:p>
        </p:txBody>
      </p:sp>
    </p:spTree>
    <p:extLst>
      <p:ext uri="{BB962C8B-B14F-4D97-AF65-F5344CB8AC3E}">
        <p14:creationId xmlns:p14="http://schemas.microsoft.com/office/powerpoint/2010/main" val="403445959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300fa51af02_1_9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s-ES" dirty="0"/>
              <a:t>5.1.- Diseño de prototipos: Sketch</a:t>
            </a:r>
            <a:endParaRPr dirty="0"/>
          </a:p>
        </p:txBody>
      </p:sp>
      <p:sp>
        <p:nvSpPr>
          <p:cNvPr id="274" name="Google Shape;274;g300fa51af02_1_90"/>
          <p:cNvSpPr txBox="1">
            <a:spLocks noGrp="1"/>
          </p:cNvSpPr>
          <p:nvPr>
            <p:ph type="body" idx="1"/>
          </p:nvPr>
        </p:nvSpPr>
        <p:spPr>
          <a:xfrm>
            <a:off x="5995333" y="1940991"/>
            <a:ext cx="5358467" cy="3579915"/>
          </a:xfrm>
          <a:prstGeom prst="rect">
            <a:avLst/>
          </a:prstGeom>
        </p:spPr>
        <p:txBody>
          <a:bodyPr spcFirstLastPara="1" wrap="square" lIns="91425" tIns="45700" rIns="91425" bIns="45700" anchor="t" anchorCtr="0">
            <a:normAutofit/>
          </a:bodyPr>
          <a:lstStyle/>
          <a:p>
            <a:pPr marL="0" lvl="0" indent="0" algn="just" rtl="0">
              <a:lnSpc>
                <a:spcPct val="115000"/>
              </a:lnSpc>
              <a:spcBef>
                <a:spcPts val="0"/>
              </a:spcBef>
              <a:spcAft>
                <a:spcPts val="0"/>
              </a:spcAft>
              <a:buNone/>
            </a:pPr>
            <a:r>
              <a:rPr lang="es-ES" dirty="0"/>
              <a:t>Reto: Diseño de una interfaz en 30 minutos.</a:t>
            </a:r>
            <a:endParaRPr dirty="0"/>
          </a:p>
          <a:p>
            <a:pPr marL="0" lvl="0" indent="0" algn="just" rtl="0">
              <a:lnSpc>
                <a:spcPct val="115000"/>
              </a:lnSpc>
              <a:spcBef>
                <a:spcPts val="0"/>
              </a:spcBef>
              <a:spcAft>
                <a:spcPts val="0"/>
              </a:spcAft>
              <a:buNone/>
            </a:pPr>
            <a:r>
              <a:rPr lang="es-ES" sz="2300" dirty="0"/>
              <a:t>Por parejas, elegid uno de los escenarios detallados en el siguiente sitio web y realizad el sketch de este escenario.</a:t>
            </a:r>
            <a:endParaRPr sz="2300" dirty="0"/>
          </a:p>
          <a:p>
            <a:pPr marL="0" lvl="0" indent="0" algn="just" rtl="0">
              <a:lnSpc>
                <a:spcPct val="115000"/>
              </a:lnSpc>
              <a:spcBef>
                <a:spcPts val="0"/>
              </a:spcBef>
              <a:spcAft>
                <a:spcPts val="0"/>
              </a:spcAft>
              <a:buClr>
                <a:schemeClr val="dk1"/>
              </a:buClr>
              <a:buSzPts val="1100"/>
              <a:buFont typeface="Arial"/>
              <a:buNone/>
            </a:pPr>
            <a:r>
              <a:rPr lang="es-ES" sz="1900" u="sng" dirty="0">
                <a:solidFill>
                  <a:srgbClr val="1155CC"/>
                </a:solidFill>
                <a:highlight>
                  <a:srgbClr val="FFFFFF"/>
                </a:highlight>
                <a:latin typeface="Arial"/>
                <a:ea typeface="Arial"/>
                <a:cs typeface="Arial"/>
                <a:sym typeface="Arial"/>
                <a:hlinkClick r:id="rId3">
                  <a:extLst>
                    <a:ext uri="{A12FA001-AC4F-418D-AE19-62706E023703}">
                      <ahyp:hlinkClr xmlns:ahyp="http://schemas.microsoft.com/office/drawing/2018/hyperlinkcolor" val="tx"/>
                    </a:ext>
                  </a:extLst>
                </a:hlinkClick>
              </a:rPr>
              <a:t>https://medium.com/@ro.arriazasilva/retos-r%C3%A1pidos-ux-be6dd311a416</a:t>
            </a:r>
            <a:endParaRPr sz="1900" dirty="0"/>
          </a:p>
        </p:txBody>
      </p:sp>
      <p:sp>
        <p:nvSpPr>
          <p:cNvPr id="275" name="Google Shape;275;g300fa51af02_1_9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s-ES"/>
              <a:t>76</a:t>
            </a:fld>
            <a:endParaRPr/>
          </a:p>
        </p:txBody>
      </p:sp>
      <p:pic>
        <p:nvPicPr>
          <p:cNvPr id="276" name="Google Shape;276;g300fa51af02_1_90"/>
          <p:cNvPicPr preferRelativeResize="0"/>
          <p:nvPr/>
        </p:nvPicPr>
        <p:blipFill>
          <a:blip r:embed="rId4">
            <a:alphaModFix/>
          </a:blip>
          <a:stretch>
            <a:fillRect/>
          </a:stretch>
        </p:blipFill>
        <p:spPr>
          <a:xfrm>
            <a:off x="838175" y="1940991"/>
            <a:ext cx="4751717" cy="357991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a:xfrm>
            <a:off x="838200" y="267419"/>
            <a:ext cx="10515600" cy="1325563"/>
          </a:xfrm>
        </p:spPr>
        <p:txBody>
          <a:bodyPr/>
          <a:lstStyle/>
          <a:p>
            <a:pPr marL="0" indent="0">
              <a:buNone/>
            </a:pPr>
            <a:r>
              <a:rPr lang="es-ES" dirty="0"/>
              <a:t>5.2.- Proceso de diseño de la interfaz</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41872" y="1492370"/>
            <a:ext cx="10611928" cy="5098211"/>
          </a:xfrm>
        </p:spPr>
        <p:txBody>
          <a:bodyPr>
            <a:normAutofit fontScale="70000" lnSpcReduction="20000"/>
          </a:bodyPr>
          <a:lstStyle/>
          <a:p>
            <a:pPr>
              <a:spcBef>
                <a:spcPts val="0"/>
              </a:spcBef>
              <a:buClr>
                <a:schemeClr val="dk1"/>
              </a:buClr>
              <a:buSzPts val="2800"/>
            </a:pPr>
            <a:r>
              <a:rPr lang="es-ES" dirty="0"/>
              <a:t>Definir escenarios</a:t>
            </a:r>
          </a:p>
          <a:p>
            <a:pPr marL="788670" lvl="1" indent="-342900">
              <a:buClr>
                <a:schemeClr val="dk1"/>
              </a:buClr>
              <a:buSzPts val="2400"/>
            </a:pPr>
            <a:r>
              <a:rPr lang="es-ES" dirty="0"/>
              <a:t>Identificar nombres (conceptos) y verbos (acciones)</a:t>
            </a:r>
          </a:p>
          <a:p>
            <a:pPr marL="788670" lvl="1" indent="-342900">
              <a:buClr>
                <a:schemeClr val="dk1"/>
              </a:buClr>
              <a:buSzPts val="2400"/>
            </a:pPr>
            <a:r>
              <a:rPr lang="es-ES" dirty="0"/>
              <a:t>Identificar objetos</a:t>
            </a:r>
          </a:p>
          <a:p>
            <a:pPr marL="1247775" lvl="2" indent="-342900">
              <a:buClr>
                <a:schemeClr val="dk1"/>
              </a:buClr>
              <a:buSzPts val="2000"/>
            </a:pPr>
            <a:r>
              <a:rPr lang="es-ES" dirty="0"/>
              <a:t>Objetos origen</a:t>
            </a:r>
          </a:p>
          <a:p>
            <a:pPr marL="1247775" lvl="2" indent="-342900">
              <a:buClr>
                <a:schemeClr val="dk1"/>
              </a:buClr>
              <a:buSzPts val="2000"/>
            </a:pPr>
            <a:r>
              <a:rPr lang="es-ES" dirty="0"/>
              <a:t>Objetos destino</a:t>
            </a:r>
          </a:p>
          <a:p>
            <a:pPr marL="1247775" lvl="2" indent="-342900">
              <a:buClr>
                <a:schemeClr val="dk1"/>
              </a:buClr>
              <a:buSzPts val="2000"/>
            </a:pPr>
            <a:r>
              <a:rPr lang="es-ES" dirty="0"/>
              <a:t>Objetos de aplicación</a:t>
            </a:r>
          </a:p>
          <a:p>
            <a:pPr>
              <a:buClr>
                <a:schemeClr val="dk1"/>
              </a:buClr>
              <a:buSzPts val="2800"/>
            </a:pPr>
            <a:r>
              <a:rPr lang="es-ES" dirty="0"/>
              <a:t>Tipo de dispositivos / pantallas / elementos de interacción</a:t>
            </a:r>
          </a:p>
          <a:p>
            <a:pPr>
              <a:buClr>
                <a:schemeClr val="dk1"/>
              </a:buClr>
              <a:buSzPts val="2800"/>
            </a:pPr>
            <a:r>
              <a:rPr lang="es-ES" dirty="0"/>
              <a:t>Otros requisitos</a:t>
            </a:r>
          </a:p>
          <a:p>
            <a:pPr marL="788670" lvl="1" indent="-342900">
              <a:buClr>
                <a:schemeClr val="dk1"/>
              </a:buClr>
              <a:buSzPts val="2400"/>
            </a:pPr>
            <a:r>
              <a:rPr lang="es-ES" dirty="0"/>
              <a:t>Tiempos de respuesta</a:t>
            </a:r>
          </a:p>
          <a:p>
            <a:pPr marL="788670" lvl="1" indent="-342900">
              <a:buClr>
                <a:schemeClr val="dk1"/>
              </a:buClr>
              <a:buSzPts val="2400"/>
            </a:pPr>
            <a:r>
              <a:rPr lang="es-ES" dirty="0"/>
              <a:t>Ayuda al usuario</a:t>
            </a:r>
          </a:p>
          <a:p>
            <a:pPr marL="788670" lvl="1" indent="-342900">
              <a:buClr>
                <a:schemeClr val="dk1"/>
              </a:buClr>
              <a:buSzPts val="2400"/>
            </a:pPr>
            <a:r>
              <a:rPr lang="es-ES" dirty="0"/>
              <a:t>Etiquetado de comandos</a:t>
            </a:r>
            <a:endParaRPr lang="es-ES" sz="2000" dirty="0"/>
          </a:p>
          <a:p>
            <a:pPr marL="685800" lvl="1" indent="-240030" algn="l" rtl="0">
              <a:lnSpc>
                <a:spcPct val="90000"/>
              </a:lnSpc>
              <a:spcBef>
                <a:spcPts val="500"/>
              </a:spcBef>
              <a:spcAft>
                <a:spcPts val="0"/>
              </a:spcAft>
              <a:buClr>
                <a:schemeClr val="dk1"/>
              </a:buClr>
              <a:buSzPts val="2400"/>
              <a:buChar char="•"/>
            </a:pPr>
            <a:endParaRPr lang="es-ES" sz="2000" dirty="0"/>
          </a:p>
          <a:p>
            <a:pPr>
              <a:spcBef>
                <a:spcPts val="0"/>
              </a:spcBef>
              <a:buClr>
                <a:schemeClr val="dk1"/>
              </a:buClr>
              <a:buSzPts val="2800"/>
            </a:pPr>
            <a:r>
              <a:rPr lang="es-ES" dirty="0"/>
              <a:t>Elaboración de </a:t>
            </a:r>
            <a:r>
              <a:rPr lang="es-ES" dirty="0" err="1"/>
              <a:t>Wireframe</a:t>
            </a:r>
            <a:r>
              <a:rPr lang="es-ES" dirty="0"/>
              <a:t> / Mockup / </a:t>
            </a:r>
            <a:r>
              <a:rPr lang="es-ES" dirty="0" err="1"/>
              <a:t>Prototype</a:t>
            </a:r>
            <a:endParaRPr lang="es-ES" dirty="0"/>
          </a:p>
          <a:p>
            <a:pPr>
              <a:buClr>
                <a:schemeClr val="dk1"/>
              </a:buClr>
              <a:buSzPts val="2800"/>
            </a:pPr>
            <a:r>
              <a:rPr lang="es-ES" dirty="0"/>
              <a:t>Evaluación</a:t>
            </a:r>
          </a:p>
          <a:p>
            <a:pPr lvl="1">
              <a:buClr>
                <a:schemeClr val="dk1"/>
              </a:buClr>
              <a:buSzPts val="2400"/>
            </a:pPr>
            <a:r>
              <a:rPr lang="es-ES" dirty="0"/>
              <a:t>Formularios de satisfacción cualitativos o cuantitativos</a:t>
            </a:r>
          </a:p>
          <a:p>
            <a:pPr lvl="1">
              <a:buClr>
                <a:schemeClr val="dk1"/>
              </a:buClr>
              <a:buSzPts val="2400"/>
            </a:pPr>
            <a:r>
              <a:rPr lang="es-ES" dirty="0"/>
              <a:t>Métricas</a:t>
            </a:r>
          </a:p>
          <a:p>
            <a:pPr>
              <a:buClr>
                <a:schemeClr val="dk1"/>
              </a:buClr>
              <a:buSzPts val="2800"/>
            </a:pPr>
            <a:r>
              <a:rPr lang="es-ES" dirty="0"/>
              <a:t>Análisis de los datos obtenidos y consecución de objetivos</a:t>
            </a:r>
          </a:p>
          <a:p>
            <a:pPr>
              <a:buClr>
                <a:schemeClr val="dk1"/>
              </a:buClr>
              <a:buSzPts val="2800"/>
            </a:pPr>
            <a:r>
              <a:rPr lang="es-ES" dirty="0"/>
              <a:t>Iterar…</a:t>
            </a:r>
          </a:p>
          <a:p>
            <a:pPr marL="685800" lvl="1" indent="-240030" algn="l" rtl="0">
              <a:lnSpc>
                <a:spcPct val="90000"/>
              </a:lnSpc>
              <a:spcBef>
                <a:spcPts val="500"/>
              </a:spcBef>
              <a:spcAft>
                <a:spcPts val="0"/>
              </a:spcAft>
              <a:buClr>
                <a:schemeClr val="dk1"/>
              </a:buClr>
              <a:buSzPts val="2400"/>
              <a:buChar char="•"/>
            </a:pPr>
            <a:endParaRPr lang="es-ES" dirty="0"/>
          </a:p>
        </p:txBody>
      </p:sp>
    </p:spTree>
    <p:extLst>
      <p:ext uri="{BB962C8B-B14F-4D97-AF65-F5344CB8AC3E}">
        <p14:creationId xmlns:p14="http://schemas.microsoft.com/office/powerpoint/2010/main" val="9881945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g2d32cda4ca2_0_60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indent="0">
              <a:buNone/>
            </a:pPr>
            <a:r>
              <a:rPr lang="es-ES" dirty="0"/>
              <a:t>5.3.- ¿Quién diseña la interfaz?</a:t>
            </a:r>
          </a:p>
        </p:txBody>
      </p:sp>
      <p:sp>
        <p:nvSpPr>
          <p:cNvPr id="250" name="Google Shape;250;g2d32cda4ca2_0_600"/>
          <p:cNvSpPr txBox="1">
            <a:spLocks noGrp="1"/>
          </p:cNvSpPr>
          <p:nvPr>
            <p:ph type="body" idx="1"/>
          </p:nvPr>
        </p:nvSpPr>
        <p:spPr>
          <a:xfrm>
            <a:off x="838200" y="1825625"/>
            <a:ext cx="10922400" cy="4351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C55A11"/>
              </a:buClr>
              <a:buSzPts val="2800"/>
              <a:buNone/>
            </a:pPr>
            <a:r>
              <a:rPr lang="es-ES" dirty="0">
                <a:solidFill>
                  <a:srgbClr val="C55A11"/>
                </a:solidFill>
              </a:rPr>
              <a:t>	</a:t>
            </a:r>
            <a:r>
              <a:rPr lang="es-ES" sz="3200" dirty="0">
                <a:solidFill>
                  <a:srgbClr val="C55A11"/>
                </a:solidFill>
              </a:rPr>
              <a:t>	Diseñador UI?</a:t>
            </a:r>
            <a:endParaRPr dirty="0"/>
          </a:p>
          <a:p>
            <a:pPr marL="0" lvl="0" indent="0" algn="l" rtl="0">
              <a:lnSpc>
                <a:spcPct val="90000"/>
              </a:lnSpc>
              <a:spcBef>
                <a:spcPts val="1000"/>
              </a:spcBef>
              <a:spcAft>
                <a:spcPts val="0"/>
              </a:spcAft>
              <a:buClr>
                <a:srgbClr val="2F5496"/>
              </a:buClr>
              <a:buSzPts val="3200"/>
              <a:buNone/>
            </a:pPr>
            <a:r>
              <a:rPr lang="es-ES" sz="3200" dirty="0">
                <a:solidFill>
                  <a:srgbClr val="2F5496"/>
                </a:solidFill>
              </a:rPr>
              <a:t>		</a:t>
            </a:r>
            <a:r>
              <a:rPr lang="es-ES" sz="3200" dirty="0" err="1">
                <a:solidFill>
                  <a:srgbClr val="2F5496"/>
                </a:solidFill>
              </a:rPr>
              <a:t>Frontend</a:t>
            </a:r>
            <a:r>
              <a:rPr lang="es-ES" sz="3200" dirty="0">
                <a:solidFill>
                  <a:srgbClr val="2F5496"/>
                </a:solidFill>
              </a:rPr>
              <a:t>?</a:t>
            </a:r>
            <a:endParaRPr dirty="0"/>
          </a:p>
          <a:p>
            <a:pPr marL="0" lvl="0" indent="0" algn="l" rtl="0">
              <a:lnSpc>
                <a:spcPct val="90000"/>
              </a:lnSpc>
              <a:spcBef>
                <a:spcPts val="1000"/>
              </a:spcBef>
              <a:spcAft>
                <a:spcPts val="0"/>
              </a:spcAft>
              <a:buClr>
                <a:srgbClr val="BF9000"/>
              </a:buClr>
              <a:buSzPts val="3200"/>
              <a:buNone/>
            </a:pPr>
            <a:r>
              <a:rPr lang="es-ES" sz="3200" dirty="0">
                <a:solidFill>
                  <a:srgbClr val="BF9000"/>
                </a:solidFill>
              </a:rPr>
              <a:t>		</a:t>
            </a:r>
            <a:r>
              <a:rPr lang="es-ES" sz="3200" dirty="0" err="1">
                <a:solidFill>
                  <a:srgbClr val="BF9000"/>
                </a:solidFill>
              </a:rPr>
              <a:t>Fullstack</a:t>
            </a:r>
            <a:r>
              <a:rPr lang="es-ES" sz="3200" dirty="0">
                <a:solidFill>
                  <a:srgbClr val="BF9000"/>
                </a:solidFill>
              </a:rPr>
              <a:t>?</a:t>
            </a:r>
            <a:endParaRPr dirty="0"/>
          </a:p>
          <a:p>
            <a:pPr marL="0" lvl="0" indent="0" algn="l" rtl="0">
              <a:lnSpc>
                <a:spcPct val="90000"/>
              </a:lnSpc>
              <a:spcBef>
                <a:spcPts val="100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1800"/>
              <a:buNone/>
            </a:pPr>
            <a:r>
              <a:rPr lang="es-ES" sz="1800" u="sng" dirty="0">
                <a:solidFill>
                  <a:schemeClr val="hlink"/>
                </a:solidFill>
                <a:hlinkClick r:id="rId3"/>
              </a:rPr>
              <a:t>https://www.cisin.com/coffee-break/es/technology/uiux-design-v-s-frontend-development.html</a:t>
            </a:r>
            <a:r>
              <a:rPr lang="es-ES" sz="1800" dirty="0"/>
              <a:t> </a:t>
            </a:r>
            <a:endParaRPr dirty="0"/>
          </a:p>
          <a:p>
            <a:pPr marL="0" lvl="0" indent="0" algn="l" rtl="0">
              <a:lnSpc>
                <a:spcPct val="90000"/>
              </a:lnSpc>
              <a:spcBef>
                <a:spcPts val="1600"/>
              </a:spcBef>
              <a:spcAft>
                <a:spcPts val="0"/>
              </a:spcAft>
              <a:buClr>
                <a:schemeClr val="dk1"/>
              </a:buClr>
              <a:buSzPts val="1800"/>
              <a:buNone/>
            </a:pPr>
            <a:r>
              <a:rPr lang="es-ES" sz="1800" u="sng" dirty="0">
                <a:solidFill>
                  <a:schemeClr val="hlink"/>
                </a:solidFill>
                <a:hlinkClick r:id="rId4"/>
              </a:rPr>
              <a:t>https://medium.com/@bfernandezpacheco/diferencias-entre-ui-ux-y-un-desarrollador-front-end-2271dac32036</a:t>
            </a:r>
            <a:r>
              <a:rPr lang="es-ES" sz="1800" dirty="0"/>
              <a:t> </a:t>
            </a:r>
            <a:endParaRPr dirty="0"/>
          </a:p>
          <a:p>
            <a:pPr marL="0" lvl="0" indent="0" algn="l" rtl="0">
              <a:lnSpc>
                <a:spcPct val="90000"/>
              </a:lnSpc>
              <a:spcBef>
                <a:spcPts val="1600"/>
              </a:spcBef>
              <a:spcAft>
                <a:spcPts val="0"/>
              </a:spcAft>
              <a:buClr>
                <a:schemeClr val="dk1"/>
              </a:buClr>
              <a:buSzPts val="1800"/>
              <a:buNone/>
            </a:pPr>
            <a:r>
              <a:rPr lang="es-ES" sz="1800" u="sng" dirty="0">
                <a:solidFill>
                  <a:schemeClr val="hlink"/>
                </a:solidFill>
                <a:hlinkClick r:id="rId5"/>
              </a:rPr>
              <a:t>https://www.tokioschool.com/noticias/disenador-ux-ui/</a:t>
            </a:r>
            <a:endParaRPr sz="1800" dirty="0"/>
          </a:p>
          <a:p>
            <a:pPr marL="0" lvl="0" indent="0" algn="l" rtl="0">
              <a:lnSpc>
                <a:spcPct val="90000"/>
              </a:lnSpc>
              <a:spcBef>
                <a:spcPts val="1600"/>
              </a:spcBef>
              <a:spcAft>
                <a:spcPts val="0"/>
              </a:spcAft>
              <a:buClr>
                <a:schemeClr val="dk1"/>
              </a:buClr>
              <a:buSzPts val="1800"/>
              <a:buNone/>
            </a:pPr>
            <a:r>
              <a:rPr lang="es-ES" sz="1800" u="sng" dirty="0">
                <a:solidFill>
                  <a:schemeClr val="hlink"/>
                </a:solidFill>
                <a:hlinkClick r:id="rId6"/>
              </a:rPr>
              <a:t>https://kinsta.com/es/blog/desarrollador-de-frontend/</a:t>
            </a:r>
            <a:r>
              <a:rPr lang="es-ES" sz="1800" dirty="0"/>
              <a:t> </a:t>
            </a:r>
            <a:endParaRPr dirty="0"/>
          </a:p>
        </p:txBody>
      </p:sp>
      <p:sp>
        <p:nvSpPr>
          <p:cNvPr id="251" name="Google Shape;251;g2d32cda4ca2_0_600"/>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78</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d32cda4ca2_0_60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s-ES" dirty="0"/>
              <a:t>5.4.- Áreas involucradas</a:t>
            </a:r>
            <a:endParaRPr dirty="0"/>
          </a:p>
        </p:txBody>
      </p:sp>
      <p:sp>
        <p:nvSpPr>
          <p:cNvPr id="257" name="Google Shape;257;g2d32cda4ca2_0_60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s-ES" b="1" dirty="0"/>
              <a:t>Redacción</a:t>
            </a:r>
            <a:r>
              <a:rPr lang="es-ES" dirty="0"/>
              <a:t>: definición del propósito.</a:t>
            </a:r>
            <a:endParaRPr dirty="0"/>
          </a:p>
          <a:p>
            <a:pPr marL="228600" lvl="0" indent="-228600" algn="l" rtl="0">
              <a:lnSpc>
                <a:spcPct val="90000"/>
              </a:lnSpc>
              <a:spcBef>
                <a:spcPts val="1000"/>
              </a:spcBef>
              <a:spcAft>
                <a:spcPts val="0"/>
              </a:spcAft>
              <a:buClr>
                <a:schemeClr val="dk1"/>
              </a:buClr>
              <a:buSzPts val="2800"/>
              <a:buChar char="•"/>
            </a:pPr>
            <a:r>
              <a:rPr lang="es-ES" b="1" dirty="0"/>
              <a:t>Producción</a:t>
            </a:r>
            <a:r>
              <a:rPr lang="es-ES" dirty="0"/>
              <a:t>: adecuación al mercado y necesidades del cliente.</a:t>
            </a:r>
            <a:br>
              <a:rPr lang="es-ES" dirty="0"/>
            </a:br>
            <a:r>
              <a:rPr lang="es-ES" dirty="0"/>
              <a:t>	- </a:t>
            </a:r>
            <a:r>
              <a:rPr lang="es-ES" sz="2400" dirty="0">
                <a:solidFill>
                  <a:srgbClr val="7F7F7F"/>
                </a:solidFill>
              </a:rPr>
              <a:t>Estudio de viabilidad y plan de desarrollo </a:t>
            </a:r>
          </a:p>
          <a:p>
            <a:pPr marL="0" lvl="0" indent="0" algn="l" rtl="0">
              <a:lnSpc>
                <a:spcPct val="90000"/>
              </a:lnSpc>
              <a:spcBef>
                <a:spcPts val="1000"/>
              </a:spcBef>
              <a:spcAft>
                <a:spcPts val="0"/>
              </a:spcAft>
              <a:buClr>
                <a:schemeClr val="dk1"/>
              </a:buClr>
              <a:buSzPts val="2800"/>
              <a:buNone/>
            </a:pPr>
            <a:r>
              <a:rPr lang="es-ES" sz="2400" dirty="0">
                <a:solidFill>
                  <a:srgbClr val="7F7F7F"/>
                </a:solidFill>
              </a:rPr>
              <a:t>	- Presupuesto y plan de trabajo.</a:t>
            </a:r>
            <a:br>
              <a:rPr lang="es-ES" sz="2400" dirty="0"/>
            </a:br>
            <a:br>
              <a:rPr lang="es-ES" dirty="0"/>
            </a:br>
            <a:r>
              <a:rPr lang="es-ES" dirty="0"/>
              <a:t>                                 Roles: </a:t>
            </a:r>
            <a:r>
              <a:rPr lang="es-ES" b="1" dirty="0">
                <a:solidFill>
                  <a:schemeClr val="accent1"/>
                </a:solidFill>
              </a:rPr>
              <a:t>Cliente </a:t>
            </a:r>
            <a:r>
              <a:rPr lang="es-ES" sz="4000" b="1" dirty="0">
                <a:solidFill>
                  <a:schemeClr val="accent1"/>
                </a:solidFill>
              </a:rPr>
              <a:t>≠</a:t>
            </a:r>
            <a:r>
              <a:rPr lang="es-ES" b="1" dirty="0">
                <a:solidFill>
                  <a:schemeClr val="accent1"/>
                </a:solidFill>
              </a:rPr>
              <a:t> Usuario</a:t>
            </a:r>
            <a:br>
              <a:rPr lang="es-ES" dirty="0"/>
            </a:br>
            <a:endParaRPr dirty="0"/>
          </a:p>
          <a:p>
            <a:pPr marL="228600" lvl="0" indent="-228600" algn="l" rtl="0">
              <a:lnSpc>
                <a:spcPct val="90000"/>
              </a:lnSpc>
              <a:spcBef>
                <a:spcPts val="1000"/>
              </a:spcBef>
              <a:spcAft>
                <a:spcPts val="0"/>
              </a:spcAft>
              <a:buClr>
                <a:schemeClr val="dk1"/>
              </a:buClr>
              <a:buSzPts val="2800"/>
              <a:buChar char="•"/>
            </a:pPr>
            <a:r>
              <a:rPr lang="es-ES" b="1" dirty="0"/>
              <a:t>Técnica</a:t>
            </a:r>
            <a:r>
              <a:rPr lang="es-ES" dirty="0"/>
              <a:t>: desarrollo y programación. </a:t>
            </a:r>
            <a:br>
              <a:rPr lang="es-ES" dirty="0"/>
            </a:br>
            <a:r>
              <a:rPr lang="es-ES" sz="2400" dirty="0">
                <a:solidFill>
                  <a:srgbClr val="7F7F7F"/>
                </a:solidFill>
              </a:rPr>
              <a:t>Usabilidad, accesibilidad y experiencia de usuario.</a:t>
            </a:r>
            <a:endParaRPr dirty="0"/>
          </a:p>
          <a:p>
            <a:pPr marL="228600" lvl="0" indent="-228600" algn="l" rtl="0">
              <a:lnSpc>
                <a:spcPct val="90000"/>
              </a:lnSpc>
              <a:spcBef>
                <a:spcPts val="1000"/>
              </a:spcBef>
              <a:spcAft>
                <a:spcPts val="0"/>
              </a:spcAft>
              <a:buClr>
                <a:schemeClr val="dk1"/>
              </a:buClr>
              <a:buSzPts val="2800"/>
              <a:buChar char="•"/>
            </a:pPr>
            <a:r>
              <a:rPr lang="es-ES" b="1" dirty="0"/>
              <a:t>Artística</a:t>
            </a:r>
            <a:r>
              <a:rPr lang="es-ES" dirty="0"/>
              <a:t>: estética, estilo, identidad.</a:t>
            </a:r>
            <a:endParaRPr dirty="0"/>
          </a:p>
        </p:txBody>
      </p:sp>
      <p:sp>
        <p:nvSpPr>
          <p:cNvPr id="258" name="Google Shape;258;g2d32cda4ca2_0_606"/>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79</a:t>
            </a:fld>
            <a:endParaRPr/>
          </a:p>
        </p:txBody>
      </p:sp>
      <p:pic>
        <p:nvPicPr>
          <p:cNvPr id="259" name="Google Shape;259;g2d32cda4ca2_0_606"/>
          <p:cNvPicPr preferRelativeResize="0"/>
          <p:nvPr/>
        </p:nvPicPr>
        <p:blipFill rotWithShape="1">
          <a:blip r:embed="rId3">
            <a:alphaModFix/>
          </a:blip>
          <a:srcRect/>
          <a:stretch/>
        </p:blipFill>
        <p:spPr>
          <a:xfrm>
            <a:off x="2422012" y="3632579"/>
            <a:ext cx="737292" cy="7372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3200"/>
              <a:buFont typeface="Calibri"/>
              <a:buNone/>
            </a:pPr>
            <a:r>
              <a:rPr lang="es-ES" sz="3200" dirty="0"/>
              <a:t>Licklider y Clark (1960-1962) </a:t>
            </a:r>
            <a:br>
              <a:rPr lang="es-ES" sz="3200" dirty="0"/>
            </a:br>
            <a:r>
              <a:rPr lang="es-ES" sz="3200" dirty="0"/>
              <a:t>Problemas interacción entre personas y ordenadores</a:t>
            </a:r>
            <a:endParaRPr dirty="0"/>
          </a:p>
        </p:txBody>
      </p:sp>
      <p:sp>
        <p:nvSpPr>
          <p:cNvPr id="318" name="Google Shape;318;p13"/>
          <p:cNvSpPr txBox="1">
            <a:spLocks noGrp="1"/>
          </p:cNvSpPr>
          <p:nvPr>
            <p:ph type="body" idx="1"/>
          </p:nvPr>
        </p:nvSpPr>
        <p:spPr>
          <a:xfrm>
            <a:off x="544749" y="1877437"/>
            <a:ext cx="10809051" cy="42995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ES" dirty="0"/>
              <a:t>(Licklider, 1960-962) </a:t>
            </a:r>
            <a:endParaRPr dirty="0"/>
          </a:p>
          <a:p>
            <a:pPr marL="0" lvl="0" indent="0" algn="l" rtl="0">
              <a:lnSpc>
                <a:spcPct val="90000"/>
              </a:lnSpc>
              <a:spcBef>
                <a:spcPts val="1000"/>
              </a:spcBef>
              <a:spcAft>
                <a:spcPts val="0"/>
              </a:spcAft>
              <a:buClr>
                <a:schemeClr val="dk1"/>
              </a:buClr>
              <a:buSzPts val="2800"/>
              <a:buNone/>
            </a:pPr>
            <a:endParaRPr dirty="0">
              <a:solidFill>
                <a:schemeClr val="accent1"/>
              </a:solidFill>
            </a:endParaRPr>
          </a:p>
          <a:p>
            <a:pPr marL="457200" lvl="1" indent="0" algn="l" rtl="0">
              <a:lnSpc>
                <a:spcPct val="90000"/>
              </a:lnSpc>
              <a:spcBef>
                <a:spcPts val="500"/>
              </a:spcBef>
              <a:spcAft>
                <a:spcPts val="0"/>
              </a:spcAft>
              <a:buClr>
                <a:schemeClr val="accent1"/>
              </a:buClr>
              <a:buSzPts val="2400"/>
              <a:buNone/>
            </a:pPr>
            <a:r>
              <a:rPr lang="es-ES" dirty="0">
                <a:solidFill>
                  <a:schemeClr val="accent1"/>
                </a:solidFill>
              </a:rPr>
              <a:t>“El problema de la interacción hombre-ordenador no es crear ordenadores productores de respuestas, sino ordenadores que sean capaces de anticipar y participar en la formulación de las preguntas”</a:t>
            </a:r>
            <a:endParaRPr dirty="0"/>
          </a:p>
          <a:p>
            <a:pPr marL="0" lvl="0" indent="0" algn="l" rtl="0">
              <a:lnSpc>
                <a:spcPct val="90000"/>
              </a:lnSpc>
              <a:spcBef>
                <a:spcPts val="1000"/>
              </a:spcBef>
              <a:spcAft>
                <a:spcPts val="0"/>
              </a:spcAft>
              <a:buClr>
                <a:schemeClr val="dk1"/>
              </a:buClr>
              <a:buSzPts val="2800"/>
              <a:buNone/>
            </a:pPr>
            <a:endParaRPr dirty="0">
              <a:solidFill>
                <a:schemeClr val="accent1"/>
              </a:solidFill>
            </a:endParaRPr>
          </a:p>
          <a:p>
            <a:pPr marL="0" lvl="0" indent="0" algn="l" rtl="0">
              <a:lnSpc>
                <a:spcPct val="90000"/>
              </a:lnSpc>
              <a:spcBef>
                <a:spcPts val="1000"/>
              </a:spcBef>
              <a:spcAft>
                <a:spcPts val="0"/>
              </a:spcAft>
              <a:buClr>
                <a:schemeClr val="dk1"/>
              </a:buClr>
              <a:buSzPts val="2800"/>
              <a:buNone/>
            </a:pPr>
            <a:r>
              <a:rPr lang="es-ES" dirty="0"/>
              <a:t>Elaboraron una lista de 10 problemas que deberían ser resueltos para facilitar la interacción personas-ordenador</a:t>
            </a:r>
            <a:endParaRPr dirty="0">
              <a:solidFill>
                <a:schemeClr val="accent1"/>
              </a:solidFill>
            </a:endParaRPr>
          </a:p>
          <a:p>
            <a:pPr marL="0" lvl="0" indent="0" algn="l" rtl="0">
              <a:lnSpc>
                <a:spcPct val="90000"/>
              </a:lnSpc>
              <a:spcBef>
                <a:spcPts val="1000"/>
              </a:spcBef>
              <a:spcAft>
                <a:spcPts val="0"/>
              </a:spcAft>
              <a:buClr>
                <a:schemeClr val="dk1"/>
              </a:buClr>
              <a:buSzPts val="2800"/>
              <a:buNone/>
            </a:pPr>
            <a:endParaRPr dirty="0">
              <a:solidFill>
                <a:schemeClr val="accent1"/>
              </a:solidFill>
            </a:endParaRPr>
          </a:p>
        </p:txBody>
      </p:sp>
      <p:sp>
        <p:nvSpPr>
          <p:cNvPr id="320" name="Google Shape;320;p13"/>
          <p:cNvSpPr txBox="1"/>
          <p:nvPr/>
        </p:nvSpPr>
        <p:spPr>
          <a:xfrm>
            <a:off x="68094" y="6538912"/>
            <a:ext cx="3606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u="sng">
                <a:solidFill>
                  <a:schemeClr val="hlink"/>
                </a:solidFill>
                <a:latin typeface="Calibri"/>
                <a:ea typeface="Calibri"/>
                <a:cs typeface="Calibri"/>
                <a:sym typeface="Calibri"/>
                <a:hlinkClick r:id="rId3"/>
              </a:rPr>
              <a:t>https://desarrolloweb.com/articulos/1758.php</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a:solidFill>
                <a:schemeClr val="dk1"/>
              </a:solidFill>
              <a:latin typeface="Calibri"/>
              <a:ea typeface="Calibri"/>
              <a:cs typeface="Calibri"/>
              <a:sym typeface="Calibri"/>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853811-971E-7119-F861-C1762461AE94}"/>
              </a:ext>
            </a:extLst>
          </p:cNvPr>
          <p:cNvSpPr>
            <a:spLocks noGrp="1"/>
          </p:cNvSpPr>
          <p:nvPr>
            <p:ph type="title"/>
          </p:nvPr>
        </p:nvSpPr>
        <p:spPr/>
        <p:txBody>
          <a:bodyPr/>
          <a:lstStyle/>
          <a:p>
            <a:pPr marL="0" indent="0">
              <a:buNone/>
            </a:pPr>
            <a:r>
              <a:rPr lang="es-ES" dirty="0"/>
              <a:t>5.5.- Herramientas de diseño</a:t>
            </a:r>
          </a:p>
        </p:txBody>
      </p:sp>
      <p:sp>
        <p:nvSpPr>
          <p:cNvPr id="4" name="Marcador de contenido 3">
            <a:extLst>
              <a:ext uri="{FF2B5EF4-FFF2-40B4-BE49-F238E27FC236}">
                <a16:creationId xmlns:a16="http://schemas.microsoft.com/office/drawing/2014/main" id="{38A11548-AADD-8BDD-200E-58A7839003FC}"/>
              </a:ext>
            </a:extLst>
          </p:cNvPr>
          <p:cNvSpPr>
            <a:spLocks noGrp="1"/>
          </p:cNvSpPr>
          <p:nvPr>
            <p:ph idx="1"/>
          </p:nvPr>
        </p:nvSpPr>
        <p:spPr>
          <a:xfrm>
            <a:off x="741872" y="1570008"/>
            <a:ext cx="10611928" cy="4744527"/>
          </a:xfrm>
        </p:spPr>
        <p:txBody>
          <a:bodyPr>
            <a:normAutofit/>
          </a:bodyPr>
          <a:lstStyle/>
          <a:p>
            <a:pPr algn="just"/>
            <a:r>
              <a:rPr lang="es-ES" sz="2000" dirty="0"/>
              <a:t>Herramienta básica para el diseño de diagramas, que podemos utilizar para el diseño de prototipos :</a:t>
            </a:r>
          </a:p>
          <a:p>
            <a:pPr marL="0" indent="0" algn="just">
              <a:buNone/>
            </a:pPr>
            <a:r>
              <a:rPr lang="es-ES" sz="2000" dirty="0">
                <a:hlinkClick r:id="rId2"/>
              </a:rPr>
              <a:t>https://www.drawio.com/</a:t>
            </a:r>
            <a:endParaRPr lang="es-ES" sz="2000" dirty="0"/>
          </a:p>
          <a:p>
            <a:pPr marL="0" indent="0" algn="just">
              <a:buNone/>
            </a:pPr>
            <a:r>
              <a:rPr lang="es-ES" sz="2000" dirty="0"/>
              <a:t>IMPORTANTE: Hay que activar las formas “Bosquejos/Mockups” -&gt; Opción “+ Formas”.</a:t>
            </a:r>
          </a:p>
          <a:p>
            <a:pPr algn="just"/>
            <a:r>
              <a:rPr lang="es-ES" sz="2000" dirty="0" err="1"/>
              <a:t>Figma</a:t>
            </a:r>
            <a:r>
              <a:rPr lang="es-ES" sz="2000" dirty="0"/>
              <a:t> es una herramienta de diseño y prototipado de interfaces de usuario (UI/UX) basada en la nube. Permite a diseñadores y equipos de trabajo crear, editar y colaborar en tiempo real en proyectos de diseño, como aplicaciones móviles, sitios web y software.</a:t>
            </a:r>
          </a:p>
          <a:p>
            <a:pPr marL="0" indent="0" algn="just">
              <a:buNone/>
            </a:pPr>
            <a:r>
              <a:rPr lang="es-ES" sz="2000" dirty="0">
                <a:hlinkClick r:id="rId3"/>
              </a:rPr>
              <a:t>https://www.figma.com/es-es/</a:t>
            </a:r>
            <a:endParaRPr lang="es-ES" sz="2000" dirty="0"/>
          </a:p>
          <a:p>
            <a:pPr marL="0" indent="0" algn="just">
              <a:buNone/>
            </a:pPr>
            <a:r>
              <a:rPr lang="es-ES" sz="2000" dirty="0"/>
              <a:t>TUTORIALES:</a:t>
            </a:r>
          </a:p>
          <a:p>
            <a:pPr algn="l"/>
            <a:r>
              <a:rPr lang="es-ES" sz="1400" b="1" i="0" dirty="0">
                <a:solidFill>
                  <a:srgbClr val="0F0F0F"/>
                </a:solidFill>
                <a:effectLst/>
                <a:latin typeface="Roboto" panose="02000000000000000000" pitchFamily="2" charset="0"/>
                <a:hlinkClick r:id="rId4"/>
              </a:rPr>
              <a:t>CURSO FIGMA COMPLETO 2024 (DESDE CERO Y PASO A PASO)</a:t>
            </a:r>
            <a:endParaRPr lang="es-ES" sz="1400" b="1" i="0" dirty="0">
              <a:solidFill>
                <a:srgbClr val="0F0F0F"/>
              </a:solidFill>
              <a:effectLst/>
              <a:latin typeface="Roboto" panose="02000000000000000000" pitchFamily="2" charset="0"/>
            </a:endParaRPr>
          </a:p>
          <a:p>
            <a:r>
              <a:rPr lang="es-ES" sz="1400" b="1" i="0" dirty="0">
                <a:solidFill>
                  <a:srgbClr val="0F0F0F"/>
                </a:solidFill>
                <a:effectLst/>
                <a:latin typeface="Roboto" panose="02000000000000000000" pitchFamily="2" charset="0"/>
                <a:hlinkClick r:id="rId5"/>
              </a:rPr>
              <a:t>Taller de Diseño con FIGMA para DEVELOPERS</a:t>
            </a:r>
            <a:endParaRPr lang="es-ES" sz="1400" b="1" i="0" dirty="0">
              <a:solidFill>
                <a:srgbClr val="0F0F0F"/>
              </a:solidFill>
              <a:effectLst/>
              <a:latin typeface="Roboto" panose="02000000000000000000" pitchFamily="2" charset="0"/>
            </a:endParaRPr>
          </a:p>
          <a:p>
            <a:pPr algn="l"/>
            <a:r>
              <a:rPr lang="es-ES" sz="1400" b="0" i="0" dirty="0">
                <a:solidFill>
                  <a:srgbClr val="34343C"/>
                </a:solidFill>
                <a:effectLst/>
                <a:latin typeface="Source Sans Pro" panose="020B0503030403020204" pitchFamily="34" charset="0"/>
              </a:rPr>
              <a:t>En 12 pasos, puedes aprender lo básico de </a:t>
            </a:r>
            <a:r>
              <a:rPr lang="es-ES" sz="1400" b="0" i="0" dirty="0" err="1">
                <a:solidFill>
                  <a:srgbClr val="34343C"/>
                </a:solidFill>
                <a:effectLst/>
                <a:latin typeface="Source Sans Pro" panose="020B0503030403020204" pitchFamily="34" charset="0"/>
              </a:rPr>
              <a:t>Figma</a:t>
            </a:r>
            <a:r>
              <a:rPr lang="es-ES" sz="1400" b="0" i="0" dirty="0">
                <a:solidFill>
                  <a:srgbClr val="34343C"/>
                </a:solidFill>
                <a:effectLst/>
                <a:latin typeface="Source Sans Pro" panose="020B0503030403020204" pitchFamily="34" charset="0"/>
              </a:rPr>
              <a:t>: </a:t>
            </a:r>
            <a:r>
              <a:rPr lang="es-ES" sz="1400" b="0" i="0" u="none" strike="noStrike" dirty="0">
                <a:solidFill>
                  <a:srgbClr val="2A408E"/>
                </a:solidFill>
                <a:effectLst/>
                <a:latin typeface="Source Sans Pro" panose="020B0503030403020204" pitchFamily="34" charset="0"/>
                <a:hlinkClick r:id="rId6"/>
              </a:rPr>
              <a:t>https://shiftnudge.com/figma/</a:t>
            </a:r>
            <a:r>
              <a:rPr lang="es-ES" sz="1400" b="0" i="0" dirty="0">
                <a:solidFill>
                  <a:srgbClr val="34343C"/>
                </a:solidFill>
                <a:effectLst/>
                <a:latin typeface="Source Sans Pro" panose="020B0503030403020204" pitchFamily="34" charset="0"/>
              </a:rPr>
              <a:t>.</a:t>
            </a:r>
          </a:p>
          <a:p>
            <a:pPr algn="l"/>
            <a:r>
              <a:rPr lang="es-ES" sz="1400" b="0" i="0" dirty="0">
                <a:solidFill>
                  <a:srgbClr val="34343C"/>
                </a:solidFill>
                <a:effectLst/>
                <a:latin typeface="Source Sans Pro" panose="020B0503030403020204" pitchFamily="34" charset="0"/>
              </a:rPr>
              <a:t>En el </a:t>
            </a:r>
            <a:r>
              <a:rPr lang="es-ES" sz="1400" b="0" i="0" u="none" strike="noStrike" dirty="0">
                <a:solidFill>
                  <a:srgbClr val="2A408E"/>
                </a:solidFill>
                <a:effectLst/>
                <a:latin typeface="Source Sans Pro" panose="020B0503030403020204" pitchFamily="34" charset="0"/>
                <a:hlinkClick r:id="rId7"/>
              </a:rPr>
              <a:t>este enlace</a:t>
            </a:r>
            <a:r>
              <a:rPr lang="es-ES" sz="1400" b="0" i="0" dirty="0">
                <a:solidFill>
                  <a:srgbClr val="34343C"/>
                </a:solidFill>
                <a:effectLst/>
                <a:latin typeface="Source Sans Pro" panose="020B0503030403020204" pitchFamily="34" charset="0"/>
              </a:rPr>
              <a:t> tienes disponibles los cursos oficiales que proporciona </a:t>
            </a:r>
            <a:r>
              <a:rPr lang="es-ES" sz="1400" b="0" i="0" dirty="0" err="1">
                <a:solidFill>
                  <a:srgbClr val="34343C"/>
                </a:solidFill>
                <a:effectLst/>
                <a:latin typeface="Source Sans Pro" panose="020B0503030403020204" pitchFamily="34" charset="0"/>
              </a:rPr>
              <a:t>Figma</a:t>
            </a:r>
            <a:r>
              <a:rPr lang="es-ES" sz="1400" b="0" i="0" dirty="0">
                <a:solidFill>
                  <a:srgbClr val="34343C"/>
                </a:solidFill>
                <a:effectLst/>
                <a:latin typeface="Source Sans Pro" panose="020B0503030403020204" pitchFamily="34" charset="0"/>
              </a:rPr>
              <a:t>.</a:t>
            </a:r>
            <a:endParaRPr lang="es-ES" sz="1400" b="1" i="0" dirty="0">
              <a:solidFill>
                <a:srgbClr val="0F0F0F"/>
              </a:solidFill>
              <a:effectLst/>
              <a:latin typeface="Roboto" panose="02000000000000000000" pitchFamily="2" charset="0"/>
            </a:endParaRPr>
          </a:p>
        </p:txBody>
      </p:sp>
    </p:spTree>
    <p:extLst>
      <p:ext uri="{BB962C8B-B14F-4D97-AF65-F5344CB8AC3E}">
        <p14:creationId xmlns:p14="http://schemas.microsoft.com/office/powerpoint/2010/main" val="19230955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p32"/>
          <p:cNvPicPr preferRelativeResize="0">
            <a:picLocks noGrp="1"/>
          </p:cNvPicPr>
          <p:nvPr>
            <p:ph type="body" idx="1"/>
          </p:nvPr>
        </p:nvPicPr>
        <p:blipFill rotWithShape="1">
          <a:blip r:embed="rId3">
            <a:alphaModFix/>
          </a:blip>
          <a:srcRect/>
          <a:stretch/>
        </p:blipFill>
        <p:spPr>
          <a:xfrm>
            <a:off x="3514890" y="1368425"/>
            <a:ext cx="4351338" cy="4351338"/>
          </a:xfrm>
          <a:prstGeom prst="rect">
            <a:avLst/>
          </a:prstGeom>
          <a:noFill/>
          <a:ln>
            <a:noFill/>
          </a:ln>
        </p:spPr>
      </p:pic>
      <p:sp>
        <p:nvSpPr>
          <p:cNvPr id="494" name="Google Shape;49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s-ES"/>
              <a:t>81</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3200"/>
              <a:buFont typeface="Calibri"/>
              <a:buNone/>
            </a:pPr>
            <a:r>
              <a:rPr lang="es-ES" sz="3200"/>
              <a:t>Licklider y Clark (1962)</a:t>
            </a:r>
            <a:endParaRPr/>
          </a:p>
        </p:txBody>
      </p:sp>
      <p:sp>
        <p:nvSpPr>
          <p:cNvPr id="326" name="Google Shape;326;p14"/>
          <p:cNvSpPr txBox="1">
            <a:spLocks noGrp="1"/>
          </p:cNvSpPr>
          <p:nvPr>
            <p:ph type="body" idx="1"/>
          </p:nvPr>
        </p:nvSpPr>
        <p:spPr>
          <a:xfrm>
            <a:off x="544749" y="1440611"/>
            <a:ext cx="10809051" cy="4736351"/>
          </a:xfrm>
          <a:prstGeom prst="rect">
            <a:avLst/>
          </a:prstGeom>
          <a:noFill/>
          <a:ln>
            <a:noFill/>
          </a:ln>
        </p:spPr>
        <p:txBody>
          <a:bodyPr spcFirstLastPara="1" wrap="square" lIns="91425" tIns="45700" rIns="91425" bIns="45700" anchor="t" anchorCtr="0">
            <a:normAutofit fontScale="77500" lnSpcReduction="20000"/>
          </a:bodyPr>
          <a:lstStyle/>
          <a:p>
            <a:pPr marL="228600" lvl="0" indent="-228600" algn="just" rtl="0">
              <a:lnSpc>
                <a:spcPct val="90000"/>
              </a:lnSpc>
              <a:spcBef>
                <a:spcPts val="0"/>
              </a:spcBef>
              <a:spcAft>
                <a:spcPts val="0"/>
              </a:spcAft>
              <a:buClr>
                <a:schemeClr val="accent1"/>
              </a:buClr>
              <a:buSzPct val="100000"/>
              <a:buAutoNum type="arabicPeriod"/>
            </a:pPr>
            <a:r>
              <a:rPr lang="es-ES" dirty="0">
                <a:solidFill>
                  <a:schemeClr val="accent1"/>
                </a:solidFill>
              </a:rPr>
              <a:t>Compartir el tiempo de uso de los ordenadores entre muchos usuarios.</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Un sistema de entrada-salida para la comunicación mediante datos simbólicos y gráficos.</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Un sistema interactivo de proceso de las operaciones en tiempo real.</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Sistemas para el almacenamiento masivo de información que permitan su rápida recuperación.</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Sistemas que faciliten la cooperación entre personas en el diseño y programación de grandes sistemas.</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Reconocimiento por parte de los ordenadores de la voz, de la escritura manual impresa y de la introducción de datos a partir de escritura manual directa.</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Comprensión del lenguaje natural, sintáctica y semánticamente.</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Reconocimiento de la voz de varios usuarios por el ordenador.</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Descubrimiento, desarrollo y simplificación de una teoría de algoritmos.</a:t>
            </a:r>
            <a:endParaRPr dirty="0"/>
          </a:p>
          <a:p>
            <a:pPr marL="228600" lvl="0" indent="-228600" algn="just" rtl="0">
              <a:lnSpc>
                <a:spcPct val="90000"/>
              </a:lnSpc>
              <a:spcBef>
                <a:spcPts val="1000"/>
              </a:spcBef>
              <a:spcAft>
                <a:spcPts val="0"/>
              </a:spcAft>
              <a:buClr>
                <a:schemeClr val="accent1"/>
              </a:buClr>
              <a:buSzPct val="100000"/>
              <a:buAutoNum type="arabicPeriod"/>
            </a:pPr>
            <a:r>
              <a:rPr lang="es-ES" dirty="0">
                <a:solidFill>
                  <a:schemeClr val="accent1"/>
                </a:solidFill>
              </a:rPr>
              <a:t>Programación heurística o a través de principios generales.</a:t>
            </a:r>
            <a:endParaRPr dirty="0"/>
          </a:p>
          <a:p>
            <a:pPr marL="0" lvl="0" indent="0" algn="just" rtl="0">
              <a:lnSpc>
                <a:spcPct val="90000"/>
              </a:lnSpc>
              <a:spcBef>
                <a:spcPts val="1000"/>
              </a:spcBef>
              <a:spcAft>
                <a:spcPts val="0"/>
              </a:spcAft>
              <a:buClr>
                <a:schemeClr val="dk1"/>
              </a:buClr>
              <a:buSzPct val="100000"/>
              <a:buNone/>
            </a:pPr>
            <a:endParaRPr dirty="0">
              <a:solidFill>
                <a:schemeClr val="accent1"/>
              </a:solidFill>
            </a:endParaRPr>
          </a:p>
        </p:txBody>
      </p:sp>
      <p:sp>
        <p:nvSpPr>
          <p:cNvPr id="328" name="Google Shape;328;p14"/>
          <p:cNvSpPr txBox="1"/>
          <p:nvPr/>
        </p:nvSpPr>
        <p:spPr>
          <a:xfrm>
            <a:off x="76720" y="6356350"/>
            <a:ext cx="36063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ES" sz="1400" u="sng" dirty="0">
                <a:solidFill>
                  <a:schemeClr val="hlink"/>
                </a:solidFill>
                <a:latin typeface="Calibri"/>
                <a:ea typeface="Calibri"/>
                <a:cs typeface="Calibri"/>
                <a:sym typeface="Calibri"/>
                <a:hlinkClick r:id="rId3"/>
              </a:rPr>
              <a:t>https://desarrolloweb.com/articulos/1758.php</a:t>
            </a: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2097</TotalTime>
  <Words>8941</Words>
  <Application>Microsoft Office PowerPoint</Application>
  <PresentationFormat>Panorámica</PresentationFormat>
  <Paragraphs>476</Paragraphs>
  <Slides>81</Slides>
  <Notes>8</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81</vt:i4>
      </vt:variant>
    </vt:vector>
  </HeadingPairs>
  <TitlesOfParts>
    <vt:vector size="93" baseType="lpstr">
      <vt:lpstr>-apple-system</vt:lpstr>
      <vt:lpstr>Aptos</vt:lpstr>
      <vt:lpstr>Aptos Display</vt:lpstr>
      <vt:lpstr>Arial</vt:lpstr>
      <vt:lpstr>Calibri</vt:lpstr>
      <vt:lpstr>Courier New</vt:lpstr>
      <vt:lpstr>Roboto</vt:lpstr>
      <vt:lpstr>Source Sans Pro</vt:lpstr>
      <vt:lpstr>source-serif-pro</vt:lpstr>
      <vt:lpstr>Times New Roman</vt:lpstr>
      <vt:lpstr>Verdana</vt:lpstr>
      <vt:lpstr>Tema de Office</vt:lpstr>
      <vt:lpstr>UD1. Introducción al diseño de interfaces de usuario</vt:lpstr>
      <vt:lpstr>Resultado de aprendizaje y criterios de evaluación</vt:lpstr>
      <vt:lpstr>Bloque 1: Interfaces de usuario</vt:lpstr>
      <vt:lpstr>Bloque 1: Interfaces de usuario</vt:lpstr>
      <vt:lpstr>1.1.- Interfaces… desambiguación</vt:lpstr>
      <vt:lpstr>1.2.- Elementos de una Interfaz</vt:lpstr>
      <vt:lpstr>1.3.- Interacción persona-ordenador (HCI)</vt:lpstr>
      <vt:lpstr>Licklider y Clark (1960-1962)  Problemas interacción entre personas y ordenadores</vt:lpstr>
      <vt:lpstr>Licklider y Clark (1962)</vt:lpstr>
      <vt:lpstr>Hansen(1971): Principios para el diseño de sistemas interactivos “User Engineering Principles for Interactive Systems”</vt:lpstr>
      <vt:lpstr>¿Cómo sería la interfaz ideal? -&gt; lluvia de ideas</vt:lpstr>
      <vt:lpstr>1.4.- Características y evolución de las interfaces</vt:lpstr>
      <vt:lpstr>Presentación de PowerPoint</vt:lpstr>
      <vt:lpstr>1.5.- Tipos de interfaces</vt:lpstr>
      <vt:lpstr>1.5.- Tipos de interfaces: CLI</vt:lpstr>
      <vt:lpstr>1.5.- Tipos de interfaces: GUI</vt:lpstr>
      <vt:lpstr>1.5.- Tipos de interfaces: NUI</vt:lpstr>
      <vt:lpstr>1.6.- Diseño centrado en el usuario</vt:lpstr>
      <vt:lpstr>1.6.- Diseño centrado en el usuario: esquema</vt:lpstr>
      <vt:lpstr>1.6.- Diseño centrado en el usuario: claves</vt:lpstr>
      <vt:lpstr>Bloque 2: Usabilidad y Accesibilidad</vt:lpstr>
      <vt:lpstr>Bloque 2: Usabilidad y Accesibilidad</vt:lpstr>
      <vt:lpstr>2.1.- La Usabilidad</vt:lpstr>
      <vt:lpstr>2.2.- Componentes de la Usabilidad: Aprendizaje</vt:lpstr>
      <vt:lpstr>2.2.- Componentes de la Usabilidad: Eficiencia</vt:lpstr>
      <vt:lpstr>2.2.- Componentes de la Usabilidad: Recuerdo</vt:lpstr>
      <vt:lpstr>2.2.- Componentes de la Usabilidad:     Errores   </vt:lpstr>
      <vt:lpstr>2.2.- Componentes de la Usabilidad: Satisfacción   </vt:lpstr>
      <vt:lpstr>2.3.- Evaluación de la Usabilidad</vt:lpstr>
      <vt:lpstr>2.3.- Evaluación de la Usabilidad:                ¿Qué debemos evaluar?</vt:lpstr>
      <vt:lpstr>2.3.- Evaluación de la Usabilidad:                ¿Qué debemos evaluar?</vt:lpstr>
      <vt:lpstr>2.3.- Evaluación de la Usabilidad:                ¿Quién participa en la evaluación?</vt:lpstr>
      <vt:lpstr>2.3.- Evaluación de la Usabilidad:                ¿Cómo se lleva a cabo la evaluación?</vt:lpstr>
      <vt:lpstr>2.4.- Heurísticas de Usabilidad</vt:lpstr>
      <vt:lpstr>2.4.- Heurísticas de Usabilidad</vt:lpstr>
      <vt:lpstr>2.5.- Heurísticas de Interacción</vt:lpstr>
      <vt:lpstr>2.6.- La Accesibilidad</vt:lpstr>
      <vt:lpstr>2.6.- La Accesibilidad:                             consorcio World Wide Web (W3C)</vt:lpstr>
      <vt:lpstr>2.6.- La Accesibilidad:                                   Los cuatro principios</vt:lpstr>
      <vt:lpstr>2.7.- Pruebas de Usabilidad</vt:lpstr>
      <vt:lpstr>2.7.- Pruebas de Accesibilidad</vt:lpstr>
      <vt:lpstr>Bloque 3: Experiencia de Usuario (UX)</vt:lpstr>
      <vt:lpstr>Bloque 3: Experiencia de Usuario (UX)</vt:lpstr>
      <vt:lpstr>3.1.- Experiencia de usuario UX</vt:lpstr>
      <vt:lpstr>3.2.- Experiencia de usuario UX vs Usabilidad</vt:lpstr>
      <vt:lpstr>3.3.- Experiencia de usuario UX: niveles</vt:lpstr>
      <vt:lpstr>3.3.- Experiencia de usuario UX: un ejemplo</vt:lpstr>
      <vt:lpstr>3.4.- Experiencia de usuario UX vs Interfaz de usuario IU</vt:lpstr>
      <vt:lpstr>3.4.- Experiencia de usuario UX vs Interfaz de usuario IU</vt:lpstr>
      <vt:lpstr>3.5.- Buenas y malas prácticas UX</vt:lpstr>
      <vt:lpstr>Bloque 4: Pautas y tendencias de diseño</vt:lpstr>
      <vt:lpstr>Bloque 4: Pautas y tendencias de diseño</vt:lpstr>
      <vt:lpstr>4.1.- Tendencias y pautas de diseño.</vt:lpstr>
      <vt:lpstr>4.1.- Tendencias y pautas de diseño.</vt:lpstr>
      <vt:lpstr>4.2.- Metodología Lean UX.</vt:lpstr>
      <vt:lpstr>4.3.- Estructura de la interfaz:              Principios de diseño</vt:lpstr>
      <vt:lpstr>4.3.- Estructura de la interfaz:                     Menús</vt:lpstr>
      <vt:lpstr>4.3.- Estructura de la interfaz:                     Menús contextuales</vt:lpstr>
      <vt:lpstr>4.3.- Estructura de la interfaz:                     Barras de herramientas</vt:lpstr>
      <vt:lpstr>4.4.- Controles</vt:lpstr>
      <vt:lpstr>4.4.- Controles</vt:lpstr>
      <vt:lpstr>4.5.- Aspecto visual: El equilibrio visual</vt:lpstr>
      <vt:lpstr>4.5.- Aspecto visual: La tensión compositiva</vt:lpstr>
      <vt:lpstr>4.5.- Aspecto visual: El color</vt:lpstr>
      <vt:lpstr>4.5.- Aspecto visual: El color</vt:lpstr>
      <vt:lpstr>4.5.- Aspecto visual: El color</vt:lpstr>
      <vt:lpstr>4.5.- Aspecto visual: La tipografía</vt:lpstr>
      <vt:lpstr>4.5.- Aspecto visual: Los iconos</vt:lpstr>
      <vt:lpstr>4.6.- Mensajes al usuario</vt:lpstr>
      <vt:lpstr>4.7.- Guías de estilo</vt:lpstr>
      <vt:lpstr>Bloque 5: Diseño de la interfaz</vt:lpstr>
      <vt:lpstr>Bloque 5: Diseño de la interfaz</vt:lpstr>
      <vt:lpstr>5.1.- Diseño de prototipos</vt:lpstr>
      <vt:lpstr>5.1.- Diseño de prototipos</vt:lpstr>
      <vt:lpstr>5.1.- Diseño de prototipos</vt:lpstr>
      <vt:lpstr>5.1.- Diseño de prototipos: Sketch</vt:lpstr>
      <vt:lpstr>5.2.- Proceso de diseño de la interfaz</vt:lpstr>
      <vt:lpstr>5.3.- ¿Quién diseña la interfaz?</vt:lpstr>
      <vt:lpstr>5.4.- Áreas involucradas</vt:lpstr>
      <vt:lpstr>5.5.- Herramientas de diseño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Santiago Manuel Camacho Sánchez</dc:creator>
  <cp:lastModifiedBy>Jose Luis Boa Salas</cp:lastModifiedBy>
  <cp:revision>56</cp:revision>
  <dcterms:created xsi:type="dcterms:W3CDTF">2025-09-13T19:11:52Z</dcterms:created>
  <dcterms:modified xsi:type="dcterms:W3CDTF">2025-09-25T12:12:02Z</dcterms:modified>
</cp:coreProperties>
</file>